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diagrams/data3.xml" ContentType="application/vnd.openxmlformats-officedocument.drawingml.diagramData+xml"/>
  <Override PartName="/ppt/diagrams/data16.xml" ContentType="application/vnd.openxmlformats-officedocument.drawingml.diagramData+xml"/>
  <Override PartName="/ppt/drawings/drawing13.xml" ContentType="application/vnd.openxmlformats-officedocument.drawingml.chartshapes+xml"/>
  <Override PartName="/ppt/diagrams/data15.xml" ContentType="application/vnd.openxmlformats-officedocument.drawingml.diagramData+xml"/>
  <Override PartName="/ppt/drawings/drawing12.xml" ContentType="application/vnd.openxmlformats-officedocument.drawingml.chartshapes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iagrams/data6.xml" ContentType="application/vnd.openxmlformats-officedocument.drawingml.diagramData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rawings/drawing11.xml" ContentType="application/vnd.openxmlformats-officedocument.drawingml.chartshapes+xml"/>
  <Override PartName="/ppt/drawings/drawing10.xml" ContentType="application/vnd.openxmlformats-officedocument.drawingml.chartshapes+xml"/>
  <Override PartName="/ppt/drawings/drawing9.xml" ContentType="application/vnd.openxmlformats-officedocument.drawingml.chartshapes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55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diagrams/data2.xml" ContentType="application/vnd.openxmlformats-officedocument.drawingml.diagramData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quickStyle16.xml" ContentType="application/vnd.openxmlformats-officedocument.drawingml.diagramStyle+xml"/>
  <Override PartName="/ppt/charts/chart32.xml" ContentType="application/vnd.openxmlformats-officedocument.drawingml.chart+xml"/>
  <Override PartName="/ppt/charts/chart34.xml" ContentType="application/vnd.openxmlformats-officedocument.drawingml.chart+xml"/>
  <Override PartName="/ppt/notesMasters/notesMaster1.xml" ContentType="application/vnd.openxmlformats-officedocument.presentationml.notesMaster+xml"/>
  <Override PartName="/ppt/diagrams/layout16.xml" ContentType="application/vnd.openxmlformats-officedocument.drawingml.diagramLayout+xml"/>
  <Override PartName="/ppt/charts/chart33.xml" ContentType="application/vnd.openxmlformats-officedocument.drawingml.chart+xml"/>
  <Override PartName="/ppt/diagrams/colors16.xml" ContentType="application/vnd.openxmlformats-officedocument.drawingml.diagramColors+xml"/>
  <Override PartName="/ppt/charts/chart9.xml" ContentType="application/vnd.openxmlformats-officedocument.drawingml.char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charts/chart10.xml" ContentType="application/vnd.openxmlformats-officedocument.drawingml.chart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charts/chart13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diagrams/layout1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layout2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diagrams/quickStyle1.xml" ContentType="application/vnd.openxmlformats-officedocument.drawingml.diagramStyle+xml"/>
  <Override PartName="/ppt/charts/chart5.xml" ContentType="application/vnd.openxmlformats-officedocument.drawingml.chart+xml"/>
  <Override PartName="/ppt/diagrams/colors1.xml" ContentType="application/vnd.openxmlformats-officedocument.drawingml.diagramColors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charts/chart27.xml" ContentType="application/vnd.openxmlformats-officedocument.drawingml.chart+xml"/>
  <Override PartName="/ppt/diagrams/layout13.xml" ContentType="application/vnd.openxmlformats-officedocument.drawingml.diagramLayout+xml"/>
  <Override PartName="/ppt/diagrams/layout12.xml" ContentType="application/vnd.openxmlformats-officedocument.drawingml.diagramLayout+xml"/>
  <Override PartName="/ppt/charts/chart26.xml" ContentType="application/vnd.openxmlformats-officedocument.drawingml.chart+xml"/>
  <Override PartName="/ppt/charts/chart31.xml" ContentType="application/vnd.openxmlformats-officedocument.drawingml.chart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charts/chart28.xml" ContentType="application/vnd.openxmlformats-officedocument.drawingml.chart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charts/chart30.xml" ContentType="application/vnd.openxmlformats-officedocument.drawingml.chart+xml"/>
  <Override PartName="/ppt/charts/chart29.xml" ContentType="application/vnd.openxmlformats-officedocument.drawingml.chart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colors10.xml" ContentType="application/vnd.openxmlformats-officedocument.drawingml.diagramColors+xml"/>
  <Override PartName="/ppt/charts/chart25.xml" ContentType="application/vnd.openxmlformats-officedocument.drawingml.chart+xml"/>
  <Override PartName="/ppt/diagrams/layout10.xml" ContentType="application/vnd.openxmlformats-officedocument.drawingml.diagramLayout+xml"/>
  <Override PartName="/ppt/theme/theme2.xml" ContentType="application/vnd.openxmlformats-officedocument.them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charts/chart16.xml" ContentType="application/vnd.openxmlformats-officedocument.drawingml.chart+xml"/>
  <Override PartName="/ppt/diagrams/quickStyle10.xml" ContentType="application/vnd.openxmlformats-officedocument.drawingml.diagramStyle+xml"/>
  <Override PartName="/ppt/charts/chart23.xml" ContentType="application/vnd.openxmlformats-officedocument.drawingml.chart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charts/chart24.xml" ContentType="application/vnd.openxmlformats-officedocument.drawingml.chart+xml"/>
  <Override PartName="/ppt/charts/chart21.xml" ContentType="application/vnd.openxmlformats-officedocument.drawingml.chart+xml"/>
  <Override PartName="/ppt/diagrams/colors8.xml" ContentType="application/vnd.openxmlformats-officedocument.drawingml.diagramColors+xml"/>
  <Override PartName="/ppt/diagrams/layout8.xml" ContentType="application/vnd.openxmlformats-officedocument.drawingml.diagramLayout+xml"/>
  <Override PartName="/ppt/charts/chart22.xml" ContentType="application/vnd.openxmlformats-officedocument.drawingml.chart+xml"/>
  <Override PartName="/ppt/diagrams/quickStyle8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57"/>
  </p:notesMasterIdLst>
  <p:sldIdLst>
    <p:sldId id="256" r:id="rId2"/>
    <p:sldId id="264" r:id="rId3"/>
    <p:sldId id="335" r:id="rId4"/>
    <p:sldId id="268" r:id="rId5"/>
    <p:sldId id="269" r:id="rId6"/>
    <p:sldId id="257" r:id="rId7"/>
    <p:sldId id="287" r:id="rId8"/>
    <p:sldId id="266" r:id="rId9"/>
    <p:sldId id="289" r:id="rId10"/>
    <p:sldId id="258" r:id="rId11"/>
    <p:sldId id="274" r:id="rId12"/>
    <p:sldId id="308" r:id="rId13"/>
    <p:sldId id="270" r:id="rId14"/>
    <p:sldId id="275" r:id="rId15"/>
    <p:sldId id="290" r:id="rId16"/>
    <p:sldId id="291" r:id="rId17"/>
    <p:sldId id="292" r:id="rId18"/>
    <p:sldId id="277" r:id="rId19"/>
    <p:sldId id="300" r:id="rId20"/>
    <p:sldId id="299" r:id="rId21"/>
    <p:sldId id="301" r:id="rId22"/>
    <p:sldId id="303" r:id="rId23"/>
    <p:sldId id="304" r:id="rId24"/>
    <p:sldId id="305" r:id="rId25"/>
    <p:sldId id="306" r:id="rId26"/>
    <p:sldId id="307" r:id="rId27"/>
    <p:sldId id="271" r:id="rId28"/>
    <p:sldId id="298" r:id="rId29"/>
    <p:sldId id="297" r:id="rId30"/>
    <p:sldId id="294" r:id="rId31"/>
    <p:sldId id="295" r:id="rId32"/>
    <p:sldId id="296" r:id="rId33"/>
    <p:sldId id="334" r:id="rId34"/>
    <p:sldId id="283" r:id="rId35"/>
    <p:sldId id="284" r:id="rId36"/>
    <p:sldId id="285" r:id="rId37"/>
    <p:sldId id="286" r:id="rId38"/>
    <p:sldId id="332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09" r:id="rId48"/>
    <p:sldId id="313" r:id="rId49"/>
    <p:sldId id="325" r:id="rId50"/>
    <p:sldId id="314" r:id="rId51"/>
    <p:sldId id="315" r:id="rId52"/>
    <p:sldId id="326" r:id="rId53"/>
    <p:sldId id="327" r:id="rId54"/>
    <p:sldId id="330" r:id="rId55"/>
    <p:sldId id="26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66FF"/>
    <a:srgbClr val="FF9999"/>
    <a:srgbClr val="D7ED03"/>
    <a:srgbClr val="06EEFA"/>
    <a:srgbClr val="18F662"/>
    <a:srgbClr val="FF00FF"/>
    <a:srgbClr val="66FF66"/>
    <a:srgbClr val="0000FF"/>
    <a:srgbClr val="1DE3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7" autoAdjust="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65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тыс. рублей</a:t>
            </a:r>
            <a:endParaRPr lang="ru-RU" sz="1800" dirty="0"/>
          </a:p>
        </c:rich>
      </c:tx>
      <c:layout>
        <c:manualLayout>
          <c:xMode val="edge"/>
          <c:yMode val="edge"/>
          <c:x val="0.8118250651110096"/>
          <c:y val="3.086635926983939E-2"/>
        </c:manualLayout>
      </c:layout>
    </c:title>
    <c:view3D>
      <c:rotY val="40"/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0765052546534341E-2"/>
                  <c:y val="7.85689145050459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19585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0765052546534341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454375794059053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916511144553972E-2"/>
                  <c:y val="5.3314620556996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3205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5378646495049038E-2"/>
                  <c:y val="3.64784245916284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2798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1530105093068682E-2"/>
                  <c:y val="5.05085878961008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2299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1530105093068682E-2"/>
                  <c:y val="4.48965225743120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r>
                      <a:rPr lang="ru-RU" dirty="0" smtClean="0"/>
                      <a:t>07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1.9992240443563781E-2"/>
                  <c:y val="4.48965225743120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1731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2.614369904158349E-2"/>
                  <c:y val="2.525429394805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2612</a:t>
                    </a:r>
                    <a:endParaRPr lang="en-US" dirty="0"/>
                  </a:p>
                </c:rich>
              </c:tx>
              <c:showVal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20918</c:v>
                </c:pt>
                <c:pt idx="1">
                  <c:v>1609</c:v>
                </c:pt>
                <c:pt idx="2">
                  <c:v>1608</c:v>
                </c:pt>
                <c:pt idx="3">
                  <c:v>3488</c:v>
                </c:pt>
                <c:pt idx="4">
                  <c:v>3012</c:v>
                </c:pt>
                <c:pt idx="5">
                  <c:v>2450</c:v>
                </c:pt>
                <c:pt idx="6">
                  <c:v>3028</c:v>
                </c:pt>
                <c:pt idx="7">
                  <c:v>1864</c:v>
                </c:pt>
                <c:pt idx="8">
                  <c:v>2736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4.1522345536632387E-2"/>
                  <c:y val="-3.36723919307338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19585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1522345536632387E-2"/>
                  <c:y val="-2.525429394805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9984480887127534E-2"/>
                  <c:y val="-4.20904899134183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8446616237622605E-2"/>
                  <c:y val="-2.80603266089448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3205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459807483564341E-2"/>
                  <c:y val="-3.0866359269839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2798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5.2287398083166785E-2"/>
                  <c:y val="-1.68361959653669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2299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5.2287398083166785E-2"/>
                  <c:y val="-2.2448261287156025E-2"/>
                </c:manualLayout>
              </c:layout>
              <c:showVal val="1"/>
            </c:dLbl>
            <c:dLbl>
              <c:idx val="7"/>
              <c:layout>
                <c:manualLayout>
                  <c:x val="4.1522345536632456E-2"/>
                  <c:y val="-1.9642228626261644E-2"/>
                </c:manualLayout>
              </c:layout>
              <c:showVal val="1"/>
            </c:dLbl>
            <c:dLbl>
              <c:idx val="8"/>
              <c:layout>
                <c:manualLayout>
                  <c:x val="4.9211668784156941E-2"/>
                  <c:y val="-2.8060326608944881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19585</c:v>
                </c:pt>
                <c:pt idx="1">
                  <c:v>1587</c:v>
                </c:pt>
                <c:pt idx="2">
                  <c:v>1571</c:v>
                </c:pt>
                <c:pt idx="3">
                  <c:v>3205</c:v>
                </c:pt>
                <c:pt idx="4">
                  <c:v>2798</c:v>
                </c:pt>
                <c:pt idx="5">
                  <c:v>2299</c:v>
                </c:pt>
                <c:pt idx="6">
                  <c:v>3007</c:v>
                </c:pt>
                <c:pt idx="7">
                  <c:v>1731</c:v>
                </c:pt>
                <c:pt idx="8">
                  <c:v>2612</c:v>
                </c:pt>
              </c:numCache>
            </c:numRef>
          </c:val>
        </c:ser>
        <c:gapWidth val="0"/>
        <c:gapDepth val="0"/>
        <c:shape val="cylinder"/>
        <c:axId val="85795200"/>
        <c:axId val="85796736"/>
        <c:axId val="20680704"/>
      </c:bar3DChart>
      <c:catAx>
        <c:axId val="85795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5796736"/>
        <c:crosses val="autoZero"/>
        <c:auto val="1"/>
        <c:lblAlgn val="ctr"/>
        <c:lblOffset val="100"/>
      </c:catAx>
      <c:valAx>
        <c:axId val="85796736"/>
        <c:scaling>
          <c:orientation val="minMax"/>
        </c:scaling>
        <c:delete val="1"/>
        <c:axPos val="l"/>
        <c:numFmt formatCode="General" sourceLinked="1"/>
        <c:tickLblPos val="nextTo"/>
        <c:crossAx val="85795200"/>
        <c:crosses val="autoZero"/>
        <c:crossBetween val="between"/>
      </c:valAx>
      <c:serAx>
        <c:axId val="20680704"/>
        <c:scaling>
          <c:orientation val="minMax"/>
        </c:scaling>
        <c:delete val="1"/>
        <c:axPos val="b"/>
        <c:majorTickMark val="none"/>
        <c:tickLblPos val="nextTo"/>
        <c:crossAx val="85796736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39406528419549758"/>
          <c:y val="0"/>
          <c:w val="0.60593471580450564"/>
          <c:h val="0.9161607889980745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66FF"/>
            </a:solidFill>
          </c:spPr>
          <c:dLbls>
            <c:dLbl>
              <c:idx val="1"/>
              <c:layout>
                <c:manualLayout>
                  <c:x val="1.4814711124798193E-3"/>
                  <c:y val="5.612065321788976E-3"/>
                </c:manualLayout>
              </c:layout>
              <c:showVal val="1"/>
            </c:dLbl>
            <c:dLbl>
              <c:idx val="5"/>
              <c:layout>
                <c:manualLayout>
                  <c:x val="7.2266883535601718E-3"/>
                  <c:y val="1.9752948166397589E-2"/>
                </c:manualLayout>
              </c:layout>
              <c:showVal val="1"/>
            </c:dLbl>
            <c:dLbl>
              <c:idx val="8"/>
              <c:layout>
                <c:manualLayout>
                  <c:x val="1.4453376707119141E-3"/>
                  <c:y val="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за нарушение законодательства в области налогов и сборов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алкогольной продукции</c:v>
                </c:pt>
                <c:pt idx="3">
                  <c:v>за административные правонарушения в области государственного регулирования производства и оборота табачной продукции</c:v>
                </c:pt>
                <c:pt idx="4">
                  <c:v>за нарушение, взыскиваемые с лиц, виновных в совершении преступлений,и в возмещение ущерба имуществу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за нарушение об особо  охраняемых природных территориях</c:v>
                </c:pt>
                <c:pt idx="7">
                  <c:v>за нарушение в области охраны окружающей среды</c:v>
                </c:pt>
                <c:pt idx="8">
                  <c:v>за нарушение земельного законодательства</c:v>
                </c:pt>
                <c:pt idx="9">
                  <c:v>за нарушение законодательства в сфере закупок товаров и услуг</c:v>
                </c:pt>
                <c:pt idx="10">
                  <c:v>взыскания за административные правонорушения</c:v>
                </c:pt>
                <c:pt idx="11">
                  <c:v>прочие поступления от денежных взысканий и иных сумм в возмещение ущерба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24</c:v>
                </c:pt>
                <c:pt idx="1">
                  <c:v>3</c:v>
                </c:pt>
                <c:pt idx="2">
                  <c:v>75</c:v>
                </c:pt>
                <c:pt idx="3">
                  <c:v>15</c:v>
                </c:pt>
                <c:pt idx="4">
                  <c:v>11</c:v>
                </c:pt>
                <c:pt idx="5">
                  <c:v>556</c:v>
                </c:pt>
                <c:pt idx="6">
                  <c:v>20</c:v>
                </c:pt>
                <c:pt idx="7">
                  <c:v>5</c:v>
                </c:pt>
                <c:pt idx="8">
                  <c:v>28</c:v>
                </c:pt>
                <c:pt idx="9">
                  <c:v>93</c:v>
                </c:pt>
                <c:pt idx="10">
                  <c:v>355</c:v>
                </c:pt>
                <c:pt idx="11">
                  <c:v>259</c:v>
                </c:pt>
              </c:numCache>
            </c:numRef>
          </c:val>
        </c:ser>
        <c:gapWidth val="0"/>
        <c:shape val="cylinder"/>
        <c:axId val="97390976"/>
        <c:axId val="97392512"/>
        <c:axId val="0"/>
      </c:bar3DChart>
      <c:catAx>
        <c:axId val="97390976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7392512"/>
        <c:crosses val="autoZero"/>
        <c:auto val="1"/>
        <c:lblAlgn val="ctr"/>
        <c:lblOffset val="100"/>
      </c:catAx>
      <c:valAx>
        <c:axId val="97392512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9739097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8189684211857184E-2"/>
          <c:y val="2.7735636193319823E-2"/>
          <c:w val="0.90171725201125907"/>
          <c:h val="0.749790534895778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гп Сернурское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rgbClr val="FF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32EE7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8423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0"/>
                  <c:y val="-2.642624146585625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406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717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-1.4336765427036928E-3"/>
                  <c:y val="-4.5645326168296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50,0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-4.3010296281110862E-3"/>
                  <c:y val="-2.882862705366126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94,0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2.8673530854073904E-3"/>
                  <c:y val="-3.8438169404881796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аренды земельных участков</c:v>
                </c:pt>
                <c:pt idx="4">
                  <c:v>Доходы от сдачи в аренду имущества</c:v>
                </c:pt>
                <c:pt idx="5">
                  <c:v>Прочие доходы от использования имущества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8423</c:v>
                </c:pt>
                <c:pt idx="1">
                  <c:v>406</c:v>
                </c:pt>
                <c:pt idx="2">
                  <c:v>3717</c:v>
                </c:pt>
                <c:pt idx="3">
                  <c:v>250</c:v>
                </c:pt>
                <c:pt idx="4">
                  <c:v>94</c:v>
                </c:pt>
                <c:pt idx="5">
                  <c:v>122</c:v>
                </c:pt>
              </c:numCache>
            </c:numRef>
          </c:val>
        </c:ser>
        <c:gapWidth val="0"/>
        <c:overlap val="88"/>
        <c:axId val="97866496"/>
        <c:axId val="97868032"/>
      </c:barChart>
      <c:catAx>
        <c:axId val="978664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 i="0" kern="100" baseline="0">
                <a:latin typeface="Times New Roman" pitchFamily="18" charset="0"/>
              </a:defRPr>
            </a:pPr>
            <a:endParaRPr lang="ru-RU"/>
          </a:p>
        </c:txPr>
        <c:crossAx val="97868032"/>
        <c:crosses val="autoZero"/>
        <c:auto val="1"/>
        <c:lblAlgn val="ctr"/>
        <c:lblOffset val="100"/>
      </c:catAx>
      <c:valAx>
        <c:axId val="9786803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786649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5592173236802635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568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1068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902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Pt>
            <c:idx val="0"/>
            <c:spPr>
              <a:solidFill>
                <a:srgbClr val="00FF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270,0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595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520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338,0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33C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825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555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243,0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289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1190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555</c:v>
                </c:pt>
              </c:numCache>
            </c:numRef>
          </c:val>
        </c:ser>
        <c:gapWidth val="0"/>
        <c:overlap val="98"/>
        <c:axId val="97823744"/>
        <c:axId val="97612544"/>
      </c:barChart>
      <c:catAx>
        <c:axId val="97823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97612544"/>
        <c:crosses val="autoZero"/>
        <c:auto val="1"/>
        <c:lblAlgn val="ctr"/>
        <c:lblOffset val="100"/>
      </c:catAx>
      <c:valAx>
        <c:axId val="9761254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7823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100"/>
      <c:rAngAx val="1"/>
    </c:view3D>
    <c:plotArea>
      <c:layout>
        <c:manualLayout>
          <c:layoutTarget val="inner"/>
          <c:xMode val="edge"/>
          <c:yMode val="edge"/>
          <c:x val="0.3730921827261891"/>
          <c:y val="1.284376653749638E-3"/>
          <c:w val="0.90171725201125907"/>
          <c:h val="0.5592173236802635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Лист1!$D$2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Лист1!$E$2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     </a:t>
                    </a:r>
                    <a:r>
                      <a:rPr lang="en-US" dirty="0" smtClean="0"/>
                      <a:t>26,0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Лист1!$H$2</c:f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78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Лист1!$J$2</c:f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спКазанское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Лист1!$K$2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спСердежское</c:v>
                </c:pt>
              </c:strCache>
            </c:strRef>
          </c:tx>
          <c:dLbls>
            <c:dLbl>
              <c:idx val="0"/>
              <c:layout>
                <c:manualLayout>
                  <c:x val="4.9141480804208978E-2"/>
                  <c:y val="-2.7100155345772402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Лист1!$L$2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сп Дубники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Лист1!$M$2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</c:ser>
        <c:gapWidth val="0"/>
        <c:shape val="cylinder"/>
        <c:axId val="98097024"/>
        <c:axId val="98098560"/>
        <c:axId val="0"/>
      </c:bar3DChart>
      <c:catAx>
        <c:axId val="98097024"/>
        <c:scaling>
          <c:orientation val="minMax"/>
        </c:scaling>
        <c:delete val="1"/>
        <c:axPos val="l"/>
        <c:numFmt formatCode="General" sourceLinked="1"/>
        <c:tickLblPos val="nextTo"/>
        <c:crossAx val="98098560"/>
        <c:crosses val="autoZero"/>
        <c:auto val="1"/>
        <c:lblAlgn val="ctr"/>
        <c:lblOffset val="100"/>
      </c:catAx>
      <c:valAx>
        <c:axId val="98098560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097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453410848955908E-2"/>
          <c:y val="0.80995514604209762"/>
          <c:w val="0.68267930096641882"/>
          <c:h val="0.19004485395790299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8194408772824597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8.6020903305281199E-2"/>
                  <c:y val="2.57647149996490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</c:spPr>
          <c:dPt>
            <c:idx val="0"/>
            <c:spPr>
              <a:solidFill>
                <a:srgbClr val="12D45C"/>
              </a:solidFill>
            </c:spPr>
          </c:dPt>
          <c:dLbls>
            <c:dLbl>
              <c:idx val="0"/>
              <c:layout>
                <c:manualLayout>
                  <c:x val="0.11756190118388272"/>
                  <c:y val="-3.60706009995086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4.3010451652639933E-3"/>
                  <c:y val="-5.41059014992629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4193449045371329"/>
                  <c:y val="-5.41059014992629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3081995757205231E-2"/>
                  <c:y val="-6.18353159991576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47,0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0.12616399151441043"/>
                  <c:y val="-7.72941449989471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5913587148432753E-2"/>
                  <c:y val="-7.98706164989120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68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00FF99"/>
            </a:solidFill>
          </c:spPr>
          <c:dLbls>
            <c:dLbl>
              <c:idx val="0"/>
              <c:layout>
                <c:manualLayout>
                  <c:x val="8.7454585027034501E-2"/>
                  <c:y val="-6.95647304990523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75</c:v>
                </c:pt>
              </c:numCache>
            </c:numRef>
          </c:val>
        </c:ser>
        <c:gapWidth val="4"/>
        <c:gapDepth val="0"/>
        <c:shape val="cone"/>
        <c:axId val="98378112"/>
        <c:axId val="98379648"/>
        <c:axId val="0"/>
      </c:bar3DChart>
      <c:catAx>
        <c:axId val="98378112"/>
        <c:scaling>
          <c:orientation val="minMax"/>
        </c:scaling>
        <c:delete val="1"/>
        <c:axPos val="b"/>
        <c:numFmt formatCode="General" sourceLinked="1"/>
        <c:tickLblPos val="nextTo"/>
        <c:crossAx val="98379648"/>
        <c:crosses val="autoZero"/>
        <c:auto val="1"/>
        <c:lblAlgn val="ctr"/>
        <c:lblOffset val="100"/>
      </c:catAx>
      <c:valAx>
        <c:axId val="983796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378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6745"/>
          <c:w val="1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75</a:t>
                    </a:r>
                    <a:r>
                      <a:rPr lang="en-US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300,0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204,0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217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blipFill>
              <a:blip xmlns:r="http://schemas.openxmlformats.org/officeDocument/2006/relationships" r:embed="rId5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408,0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422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blipFill>
              <a:blip xmlns:r="http://schemas.openxmlformats.org/officeDocument/2006/relationships" r:embed="rId6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310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410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blipFill>
              <a:blip xmlns:r="http://schemas.openxmlformats.org/officeDocument/2006/relationships" r:embed="rId7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237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247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blipFill>
              <a:blip xmlns:r="http://schemas.openxmlformats.org/officeDocument/2006/relationships" r:embed="rId8"/>
              <a:tile tx="0" ty="0" sx="100000" sy="100000" flip="none" algn="tl"/>
            </a:blip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292,0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315</c:v>
                </c:pt>
              </c:numCache>
            </c:numRef>
          </c:val>
        </c:ser>
        <c:gapWidth val="300"/>
        <c:overlap val="100"/>
        <c:serLines/>
        <c:axId val="98544256"/>
        <c:axId val="98558336"/>
      </c:barChart>
      <c:catAx>
        <c:axId val="985442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98558336"/>
        <c:crosses val="autoZero"/>
        <c:auto val="1"/>
        <c:lblAlgn val="ctr"/>
        <c:lblOffset val="100"/>
      </c:catAx>
      <c:valAx>
        <c:axId val="9855833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5442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9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996824484741792E-2"/>
          <c:y val="2.9442421292696967E-2"/>
          <c:w val="0.90171725201125907"/>
          <c:h val="0.6674290587845377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 formatCode="0.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00FF99"/>
            </a:solidFill>
            <a:effectLst>
              <a:glow rad="101600">
                <a:srgbClr val="7CFC7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57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2" formatCode="0.0">
                  <c:v>19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60</c:v>
                </c:pt>
                <c:pt idx="2" formatCode="0.0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150</c:v>
                </c:pt>
                <c:pt idx="1">
                  <c:v>15</c:v>
                </c:pt>
                <c:pt idx="2">
                  <c:v>24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00FF"/>
            </a:solidFill>
            <a:effectLst>
              <a:glow rad="101600">
                <a:srgbClr val="FF0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  <a:effectLst>
              <a:glow rad="101600">
                <a:srgbClr val="32EE7A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имущества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1">
                  <c:v>36</c:v>
                </c:pt>
                <c:pt idx="2">
                  <c:v>20</c:v>
                </c:pt>
              </c:numCache>
            </c:numRef>
          </c:val>
        </c:ser>
        <c:gapWidth val="0"/>
        <c:overlap val="88"/>
        <c:axId val="98747136"/>
        <c:axId val="98748672"/>
      </c:barChart>
      <c:catAx>
        <c:axId val="98747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98748672"/>
        <c:crosses val="autoZero"/>
        <c:auto val="1"/>
        <c:lblAlgn val="ctr"/>
        <c:lblOffset val="100"/>
      </c:catAx>
      <c:valAx>
        <c:axId val="98748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747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6712"/>
          <c:w val="0.99865537421191553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29230023343671"/>
          <c:y val="1.2993829118353903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32EE7A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8979.1</c:v>
                </c:pt>
                <c:pt idx="1">
                  <c:v>48943.8</c:v>
                </c:pt>
                <c:pt idx="2">
                  <c:v>149590.29999999999</c:v>
                </c:pt>
                <c:pt idx="3">
                  <c:v>8.1999999999999993</c:v>
                </c:pt>
              </c:numCache>
            </c:numRef>
          </c:val>
        </c:ser>
        <c:gapWidth val="50"/>
        <c:shape val="cylinder"/>
        <c:axId val="98798592"/>
        <c:axId val="98800384"/>
        <c:axId val="0"/>
      </c:bar3DChart>
      <c:catAx>
        <c:axId val="98798592"/>
        <c:scaling>
          <c:orientation val="minMax"/>
        </c:scaling>
        <c:axPos val="l"/>
        <c:tickLblPos val="nextTo"/>
        <c:crossAx val="98800384"/>
        <c:crosses val="autoZero"/>
        <c:auto val="1"/>
        <c:lblAlgn val="ctr"/>
        <c:lblOffset val="100"/>
      </c:catAx>
      <c:valAx>
        <c:axId val="98800384"/>
        <c:scaling>
          <c:orientation val="minMax"/>
        </c:scaling>
        <c:delete val="1"/>
        <c:axPos val="b"/>
        <c:numFmt formatCode="General" sourceLinked="1"/>
        <c:tickLblPos val="nextTo"/>
        <c:crossAx val="98798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14708644089893"/>
          <c:y val="0.81799584033856043"/>
          <c:w val="0.58941584836436556"/>
          <c:h val="6.245851496969489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51973364440751"/>
          <c:y val="1.299378482040370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70F12F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4691236512102692E-2"/>
                  <c:y val="-1.892531764754422E-2"/>
                </c:manualLayout>
              </c:layout>
              <c:showVal val="1"/>
            </c:dLbl>
            <c:dLbl>
              <c:idx val="1"/>
              <c:layout>
                <c:manualLayout>
                  <c:x val="-0.32407407407407979"/>
                  <c:y val="6.5503985052921161E-3"/>
                </c:manualLayout>
              </c:layout>
              <c:showVal val="1"/>
            </c:dLbl>
            <c:dLbl>
              <c:idx val="2"/>
              <c:layout>
                <c:manualLayout>
                  <c:x val="-0.10648148148148268"/>
                  <c:y val="-1.0251804656522263E-2"/>
                </c:manualLayout>
              </c:layout>
              <c:showVal val="1"/>
            </c:dLbl>
            <c:dLbl>
              <c:idx val="3"/>
              <c:layout>
                <c:manualLayout>
                  <c:x val="-0.22839506172839524"/>
                  <c:y val="-1.6085350417955564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2"/>
                <c:pt idx="0">
                  <c:v>Субвенции</c:v>
                </c:pt>
                <c:pt idx="1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2"/>
                <c:pt idx="0">
                  <c:v>926</c:v>
                </c:pt>
                <c:pt idx="1">
                  <c:v>16226</c:v>
                </c:pt>
              </c:numCache>
            </c:numRef>
          </c:val>
        </c:ser>
        <c:gapWidth val="50"/>
        <c:shape val="box"/>
        <c:axId val="99051008"/>
        <c:axId val="99052544"/>
        <c:axId val="0"/>
      </c:bar3DChart>
      <c:catAx>
        <c:axId val="99051008"/>
        <c:scaling>
          <c:orientation val="minMax"/>
        </c:scaling>
        <c:axPos val="l"/>
        <c:tickLblPos val="nextTo"/>
        <c:crossAx val="99052544"/>
        <c:crosses val="autoZero"/>
        <c:auto val="1"/>
        <c:lblAlgn val="ctr"/>
        <c:lblOffset val="100"/>
      </c:catAx>
      <c:valAx>
        <c:axId val="99052544"/>
        <c:scaling>
          <c:orientation val="minMax"/>
        </c:scaling>
        <c:delete val="1"/>
        <c:axPos val="b"/>
        <c:numFmt formatCode="0.0" sourceLinked="1"/>
        <c:tickLblPos val="nextTo"/>
        <c:crossAx val="99051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67750558957887"/>
          <c:y val="0.81799584033856065"/>
          <c:w val="0.8325106931078059"/>
          <c:h val="6.492398266586704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perspective val="10"/>
    </c:view3D>
    <c:plotArea>
      <c:layout>
        <c:manualLayout>
          <c:layoutTarget val="inner"/>
          <c:xMode val="edge"/>
          <c:yMode val="edge"/>
          <c:x val="0.12364869752885814"/>
          <c:y val="4.5114267138959892E-2"/>
          <c:w val="0.86070691146125777"/>
          <c:h val="0.5909406624992167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D81624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6573</c:v>
                </c:pt>
                <c:pt idx="1">
                  <c:v>774</c:v>
                </c:pt>
                <c:pt idx="2">
                  <c:v>285</c:v>
                </c:pt>
                <c:pt idx="3">
                  <c:v>2548</c:v>
                </c:pt>
                <c:pt idx="4">
                  <c:v>1942</c:v>
                </c:pt>
                <c:pt idx="5">
                  <c:v>1394</c:v>
                </c:pt>
                <c:pt idx="6">
                  <c:v>1528</c:v>
                </c:pt>
                <c:pt idx="7">
                  <c:v>1183</c:v>
                </c:pt>
                <c:pt idx="8">
                  <c:v>925</c:v>
                </c:pt>
              </c:numCache>
            </c:numRef>
          </c:val>
        </c:ser>
        <c:gapWidth val="10"/>
        <c:gapDepth val="62"/>
        <c:shape val="box"/>
        <c:axId val="99025280"/>
        <c:axId val="99026816"/>
        <c:axId val="0"/>
      </c:bar3DChart>
      <c:catAx>
        <c:axId val="990252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9026816"/>
        <c:crosses val="autoZero"/>
        <c:auto val="1"/>
        <c:lblAlgn val="ctr"/>
        <c:lblOffset val="100"/>
      </c:catAx>
      <c:valAx>
        <c:axId val="9902681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99025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58042661593568"/>
          <c:y val="0.90474790660966165"/>
          <c:w val="0.43728480563440369"/>
          <c:h val="7.832099496199887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3.1540997878602615E-2"/>
          <c:y val="6.6943957918102773E-2"/>
          <c:w val="0.69414319567882166"/>
          <c:h val="0.93157300496608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33CC"/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480565146045884"/>
                  <c:y val="-1.9904221957770367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79,53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414999832925308"/>
                  <c:y val="-0.157022067607623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3,28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5724203437404594"/>
                  <c:y val="8.8357103985561708E-3"/>
                </c:manualLayout>
              </c:layout>
              <c:showVal val="1"/>
            </c:dLbl>
            <c:dLbl>
              <c:idx val="3"/>
              <c:layout>
                <c:manualLayout>
                  <c:x val="0.1924546121202324"/>
                  <c:y val="2.41947514982815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049762979673896E-3"/>
                  <c:y val="3.86044110670542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0,56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.13214786293370537"/>
                  <c:y val="4.10397060464730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22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8.6735937952964498E-2"/>
                  <c:y val="-1.8019840559128388E-2"/>
                </c:manualLayout>
              </c:layout>
              <c:showVal val="1"/>
            </c:dLbl>
            <c:dLbl>
              <c:idx val="7"/>
              <c:layout>
                <c:manualLayout>
                  <c:x val="-0.10753561175086179"/>
                  <c:y val="-0.161708188765658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5,58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  <c:pt idx="6">
                  <c:v>Иные налоговые доходы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0.82700000000000062</c:v>
                </c:pt>
                <c:pt idx="1">
                  <c:v>3.0599999999999999E-2</c:v>
                </c:pt>
                <c:pt idx="2">
                  <c:v>4.6699999999999998E-2</c:v>
                </c:pt>
                <c:pt idx="3">
                  <c:v>4.5200000000000004E-2</c:v>
                </c:pt>
                <c:pt idx="4">
                  <c:v>7.7000000000000254E-3</c:v>
                </c:pt>
                <c:pt idx="5">
                  <c:v>1.0800000000000021E-2</c:v>
                </c:pt>
                <c:pt idx="6">
                  <c:v>1.6000000000000068E-3</c:v>
                </c:pt>
                <c:pt idx="7">
                  <c:v>2.7400000000000098E-2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66248693882084986"/>
          <c:y val="0"/>
          <c:w val="0.32402279350739205"/>
          <c:h val="0.47871264554722631"/>
        </c:manualLayout>
      </c:layout>
      <c:overlay val="1"/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>
        <c:manualLayout>
          <c:layoutTarget val="inner"/>
          <c:xMode val="edge"/>
          <c:yMode val="edge"/>
          <c:x val="0.23822988304570114"/>
          <c:y val="0"/>
          <c:w val="0.73851408193624546"/>
          <c:h val="0.541102018161681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5432098765432247E-2"/>
                  <c:y val="8.4180979826834704E-3"/>
                </c:manualLayout>
              </c:layout>
              <c:showVal val="1"/>
            </c:dLbl>
            <c:dLbl>
              <c:idx val="1"/>
              <c:layout>
                <c:manualLayout>
                  <c:x val="1.0802469135802637E-2"/>
                  <c:y val="-2.8060326608944411E-3"/>
                </c:manualLayout>
              </c:layout>
              <c:showVal val="1"/>
            </c:dLbl>
            <c:dLbl>
              <c:idx val="2"/>
              <c:layout>
                <c:manualLayout>
                  <c:x val="1.3888888888889082E-2"/>
                  <c:y val="-2.8060326608944411E-3"/>
                </c:manualLayout>
              </c:layout>
              <c:showVal val="1"/>
            </c:dLbl>
            <c:dLbl>
              <c:idx val="3"/>
              <c:layout>
                <c:manualLayout>
                  <c:x val="1.851851851851858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637E-2"/>
                  <c:y val="-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082E-2"/>
                  <c:y val="8.4180979826834704E-3"/>
                </c:manualLayout>
              </c:layout>
              <c:showVal val="1"/>
            </c:dLbl>
            <c:dLbl>
              <c:idx val="6"/>
              <c:layout>
                <c:manualLayout>
                  <c:x val="1.8518518518518583E-2"/>
                  <c:y val="8.4180979826834704E-3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-2.806032660894488E-3"/>
                </c:manualLayout>
              </c:layout>
              <c:showVal val="1"/>
            </c:dLbl>
            <c:txPr>
              <a:bodyPr anchor="t" anchorCtr="1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142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142</c:v>
                </c:pt>
                <c:pt idx="5">
                  <c:v>142</c:v>
                </c:pt>
                <c:pt idx="6">
                  <c:v>142</c:v>
                </c:pt>
                <c:pt idx="7">
                  <c:v>142</c:v>
                </c:pt>
              </c:numCache>
            </c:numRef>
          </c:val>
        </c:ser>
        <c:gapWidth val="10"/>
        <c:gapDepth val="60"/>
        <c:shape val="cylinder"/>
        <c:axId val="99246848"/>
        <c:axId val="99248384"/>
        <c:axId val="0"/>
      </c:bar3DChart>
      <c:catAx>
        <c:axId val="9924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99248384"/>
        <c:crosses val="autoZero"/>
        <c:auto val="1"/>
        <c:lblAlgn val="ctr"/>
        <c:lblOffset val="100"/>
      </c:catAx>
      <c:valAx>
        <c:axId val="99248384"/>
        <c:scaling>
          <c:orientation val="minMax"/>
        </c:scaling>
        <c:delete val="1"/>
        <c:axPos val="l"/>
        <c:numFmt formatCode="0.0" sourceLinked="1"/>
        <c:tickLblPos val="nextTo"/>
        <c:crossAx val="99246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443124722752559E-2"/>
          <c:y val="0.90122866562355963"/>
          <c:w val="0.49097645322784017"/>
          <c:h val="8.121468942825012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3174176910151787"/>
          <c:y val="3.0866359269839376E-2"/>
          <c:w val="0.40982822763541177"/>
          <c:h val="0.8437718116564422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00FF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302896</c:v>
                </c:pt>
                <c:pt idx="1">
                  <c:v>17097</c:v>
                </c:pt>
              </c:numCache>
            </c:numRef>
          </c:val>
        </c:ser>
        <c:axId val="75142656"/>
        <c:axId val="75141120"/>
      </c:barChart>
      <c:valAx>
        <c:axId val="75141120"/>
        <c:scaling>
          <c:orientation val="minMax"/>
        </c:scaling>
        <c:axPos val="b"/>
        <c:majorGridlines/>
        <c:numFmt formatCode="General" sourceLinked="1"/>
        <c:tickLblPos val="nextTo"/>
        <c:crossAx val="75142656"/>
        <c:crosses val="autoZero"/>
        <c:crossBetween val="between"/>
      </c:valAx>
      <c:catAx>
        <c:axId val="75142656"/>
        <c:scaling>
          <c:orientation val="minMax"/>
        </c:scaling>
        <c:axPos val="l"/>
        <c:numFmt formatCode="dd/mm/yyyy" sourceLinked="1"/>
        <c:tickLblPos val="nextTo"/>
        <c:crossAx val="75141120"/>
        <c:crosses val="autoZero"/>
        <c:auto val="1"/>
        <c:lblAlgn val="ctr"/>
        <c:lblOffset val="100"/>
      </c:cat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тыс. рублей</a:t>
            </a:r>
            <a:endParaRPr lang="ru-RU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484689413823273"/>
          <c:y val="0.12491750374450697"/>
          <c:w val="0.6682843637600856"/>
          <c:h val="0.4281886528900039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rgbClr val="00B0F0"/>
            </a:solidFill>
          </c:spPr>
          <c:dPt>
            <c:idx val="6"/>
            <c:spPr>
              <a:solidFill>
                <a:srgbClr val="00B050"/>
              </a:solidFill>
            </c:spPr>
          </c:dPt>
          <c:dLbls>
            <c:txPr>
              <a:bodyPr rot="0" vert="horz" anchor="b" anchorCtr="1"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Лист1!$A$2:$A$8</c:f>
              <c:strCache>
                <c:ptCount val="7"/>
                <c:pt idx="0">
                  <c:v>МП Образование</c:v>
                </c:pt>
                <c:pt idx="1">
                  <c:v>МП Культура</c:v>
                </c:pt>
                <c:pt idx="2">
                  <c:v>МП ЖКХ</c:v>
                </c:pt>
                <c:pt idx="3">
                  <c:v>МП Экономика</c:v>
                </c:pt>
                <c:pt idx="4">
                  <c:v>МП Управление финансами</c:v>
                </c:pt>
                <c:pt idx="5">
                  <c:v>МП Развитие терр.поселений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192955.8</c:v>
                </c:pt>
                <c:pt idx="1">
                  <c:v>31606.3</c:v>
                </c:pt>
                <c:pt idx="2">
                  <c:v>39976.5</c:v>
                </c:pt>
                <c:pt idx="3">
                  <c:v>2886.5</c:v>
                </c:pt>
                <c:pt idx="4">
                  <c:v>30952</c:v>
                </c:pt>
                <c:pt idx="5">
                  <c:v>4518.9000000000005</c:v>
                </c:pt>
                <c:pt idx="6">
                  <c:v>17097</c:v>
                </c:pt>
              </c:numCache>
            </c:numRef>
          </c:val>
        </c:ser>
        <c:overlap val="100"/>
        <c:axId val="99182848"/>
        <c:axId val="99184640"/>
      </c:barChart>
      <c:catAx>
        <c:axId val="99182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184640"/>
        <c:crosses val="autoZero"/>
        <c:auto val="1"/>
        <c:lblAlgn val="ctr"/>
        <c:lblOffset val="100"/>
      </c:catAx>
      <c:valAx>
        <c:axId val="99184640"/>
        <c:scaling>
          <c:orientation val="minMax"/>
        </c:scaling>
        <c:axPos val="l"/>
        <c:majorGridlines/>
        <c:numFmt formatCode="0%" sourceLinked="1"/>
        <c:tickLblPos val="nextTo"/>
        <c:crossAx val="99182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8966899970837"/>
          <c:y val="0.25320533994643779"/>
          <c:w val="0.24384405074365703"/>
          <c:h val="0.6774684194280867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59774047341305125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/>
                      <a:t>192 </a:t>
                    </a:r>
                    <a:r>
                      <a:rPr lang="en-US" sz="1600" dirty="0" smtClean="0"/>
                      <a:t>955,8</a:t>
                    </a:r>
                    <a:r>
                      <a:rPr lang="ru-RU" sz="1600" dirty="0" smtClean="0"/>
                      <a:t>           </a:t>
                    </a:r>
                    <a:r>
                      <a:rPr lang="en-US" sz="1600" dirty="0" smtClean="0"/>
                      <a:t>  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4753086419753098E-2"/>
                  <c:y val="-4.209048991341735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60,3</a:t>
                    </a:r>
                    <a:endParaRPr lang="en-US" sz="16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_р_.">
                  <c:v>192955.8</c:v>
                </c:pt>
                <c:pt idx="1">
                  <c:v>60.3</c:v>
                </c:pt>
              </c:numCache>
            </c:numRef>
          </c:val>
        </c:ser>
        <c:shape val="cone"/>
        <c:axId val="99209600"/>
        <c:axId val="99211136"/>
        <c:axId val="94028672"/>
      </c:bar3DChart>
      <c:catAx>
        <c:axId val="99209600"/>
        <c:scaling>
          <c:orientation val="minMax"/>
        </c:scaling>
        <c:axPos val="b"/>
        <c:tickLblPos val="low"/>
        <c:crossAx val="99211136"/>
        <c:crosses val="autoZero"/>
        <c:auto val="1"/>
        <c:lblAlgn val="ctr"/>
        <c:lblOffset val="100"/>
      </c:catAx>
      <c:valAx>
        <c:axId val="99211136"/>
        <c:scaling>
          <c:orientation val="minMax"/>
        </c:scaling>
        <c:axPos val="l"/>
        <c:majorGridlines/>
        <c:numFmt formatCode="#,##0.0_р_." sourceLinked="1"/>
        <c:tickLblPos val="nextTo"/>
        <c:crossAx val="99209600"/>
        <c:crosses val="autoZero"/>
        <c:crossBetween val="between"/>
      </c:valAx>
      <c:serAx>
        <c:axId val="94028672"/>
        <c:scaling>
          <c:orientation val="minMax"/>
        </c:scaling>
        <c:delete val="1"/>
        <c:axPos val="b"/>
        <c:tickLblPos val="nextTo"/>
        <c:crossAx val="99211136"/>
        <c:crosses val="autoZero"/>
      </c:serAx>
    </c:plotArea>
    <c:legend>
      <c:legendPos val="r"/>
      <c:layout>
        <c:manualLayout>
          <c:xMode val="edge"/>
          <c:yMode val="edge"/>
          <c:x val="0.8391473461650627"/>
          <c:y val="0.51348276598814391"/>
          <c:w val="0.11146993778555458"/>
          <c:h val="7.7881988871760552E-2"/>
        </c:manualLayout>
      </c:layout>
    </c:legend>
    <c:plotVisOnly val="1"/>
  </c:chart>
  <c:spPr>
    <a:solidFill>
      <a:srgbClr val="D3F9EC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709232526489745"/>
          <c:y val="5.3279489911870703E-2"/>
          <c:w val="0.59774047341305137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31 </a:t>
                    </a:r>
                    <a:r>
                      <a:rPr lang="en-US" dirty="0" smtClean="0"/>
                      <a:t>606,3</a:t>
                    </a:r>
                    <a:r>
                      <a:rPr lang="ru-RU" dirty="0" smtClean="0"/>
                      <a:t> </a:t>
                    </a:r>
                    <a:r>
                      <a:rPr lang="en-US" sz="1200" dirty="0" smtClean="0"/>
                      <a:t>  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7160493827160517E-2"/>
                  <c:y val="-2.5254293948050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_р_.">
                  <c:v>31606.3</c:v>
                </c:pt>
                <c:pt idx="1">
                  <c:v>9.9</c:v>
                </c:pt>
              </c:numCache>
            </c:numRef>
          </c:val>
        </c:ser>
        <c:shape val="cone"/>
        <c:axId val="74729728"/>
        <c:axId val="74735616"/>
        <c:axId val="74667328"/>
      </c:bar3DChart>
      <c:catAx>
        <c:axId val="74729728"/>
        <c:scaling>
          <c:orientation val="minMax"/>
        </c:scaling>
        <c:axPos val="b"/>
        <c:tickLblPos val="low"/>
        <c:crossAx val="74735616"/>
        <c:crosses val="autoZero"/>
        <c:auto val="1"/>
        <c:lblAlgn val="ctr"/>
        <c:lblOffset val="100"/>
      </c:catAx>
      <c:valAx>
        <c:axId val="74735616"/>
        <c:scaling>
          <c:orientation val="minMax"/>
        </c:scaling>
        <c:axPos val="l"/>
        <c:majorGridlines/>
        <c:numFmt formatCode="#,##0.0_р_." sourceLinked="1"/>
        <c:tickLblPos val="nextTo"/>
        <c:crossAx val="74729728"/>
        <c:crosses val="autoZero"/>
        <c:crossBetween val="between"/>
      </c:valAx>
      <c:serAx>
        <c:axId val="74667328"/>
        <c:scaling>
          <c:orientation val="minMax"/>
        </c:scaling>
        <c:delete val="1"/>
        <c:axPos val="b"/>
        <c:tickLblPos val="nextTo"/>
        <c:crossAx val="74735616"/>
        <c:crosses val="autoZero"/>
      </c:serAx>
    </c:plotArea>
    <c:legend>
      <c:legendPos val="r"/>
      <c:layout/>
    </c:legend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59774047341305159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7.8703703703703734E-2"/>
                  <c:y val="-4.4896743521765432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39976.5</c:v>
                </c:pt>
                <c:pt idx="1">
                  <c:v>12.5</c:v>
                </c:pt>
              </c:numCache>
            </c:numRef>
          </c:val>
        </c:ser>
        <c:shape val="cone"/>
        <c:axId val="74899456"/>
        <c:axId val="74900992"/>
        <c:axId val="74768384"/>
      </c:bar3DChart>
      <c:catAx>
        <c:axId val="74899456"/>
        <c:scaling>
          <c:orientation val="minMax"/>
        </c:scaling>
        <c:axPos val="b"/>
        <c:tickLblPos val="low"/>
        <c:crossAx val="74900992"/>
        <c:crosses val="autoZero"/>
        <c:auto val="1"/>
        <c:lblAlgn val="ctr"/>
        <c:lblOffset val="100"/>
      </c:catAx>
      <c:valAx>
        <c:axId val="74900992"/>
        <c:scaling>
          <c:orientation val="minMax"/>
        </c:scaling>
        <c:axPos val="l"/>
        <c:majorGridlines/>
        <c:numFmt formatCode="#,##0.0_р_." sourceLinked="1"/>
        <c:tickLblPos val="nextTo"/>
        <c:crossAx val="74899456"/>
        <c:crosses val="autoZero"/>
        <c:crossBetween val="between"/>
      </c:valAx>
      <c:serAx>
        <c:axId val="74768384"/>
        <c:scaling>
          <c:orientation val="minMax"/>
        </c:scaling>
        <c:delete val="1"/>
        <c:axPos val="b"/>
        <c:tickLblPos val="nextTo"/>
        <c:crossAx val="74900992"/>
        <c:crosses val="autoZero"/>
      </c:serAx>
    </c:plotArea>
    <c:legend>
      <c:legendPos val="r"/>
      <c:layout/>
    </c:legend>
    <c:plotVisOnly val="1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68724664625255172"/>
          <c:h val="0.7317059374988267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7.8703703703703734E-2"/>
                  <c:y val="-4.770255523520632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2886.5</c:v>
                </c:pt>
                <c:pt idx="1">
                  <c:v>0.9</c:v>
                </c:pt>
              </c:numCache>
            </c:numRef>
          </c:val>
        </c:ser>
        <c:shape val="cone"/>
        <c:axId val="92956160"/>
        <c:axId val="92957696"/>
        <c:axId val="74959040"/>
      </c:bar3DChart>
      <c:catAx>
        <c:axId val="92956160"/>
        <c:scaling>
          <c:orientation val="minMax"/>
        </c:scaling>
        <c:axPos val="b"/>
        <c:tickLblPos val="low"/>
        <c:crossAx val="92957696"/>
        <c:crosses val="autoZero"/>
        <c:auto val="1"/>
        <c:lblAlgn val="ctr"/>
        <c:lblOffset val="100"/>
      </c:catAx>
      <c:valAx>
        <c:axId val="92957696"/>
        <c:scaling>
          <c:orientation val="minMax"/>
        </c:scaling>
        <c:axPos val="l"/>
        <c:majorGridlines/>
        <c:numFmt formatCode="#,##0.0_р_." sourceLinked="1"/>
        <c:tickLblPos val="nextTo"/>
        <c:crossAx val="92956160"/>
        <c:crosses val="autoZero"/>
        <c:crossBetween val="between"/>
      </c:valAx>
      <c:serAx>
        <c:axId val="74959040"/>
        <c:scaling>
          <c:orientation val="minMax"/>
        </c:scaling>
        <c:delete val="1"/>
        <c:axPos val="b"/>
        <c:tickLblPos val="nextTo"/>
        <c:crossAx val="92957696"/>
        <c:crosses val="autoZero"/>
      </c:serAx>
    </c:plotArea>
    <c:legend>
      <c:legendPos val="r"/>
      <c:layout>
        <c:manualLayout>
          <c:xMode val="edge"/>
          <c:yMode val="edge"/>
          <c:x val="0.88233875279478968"/>
          <c:y val="0.45218111593046617"/>
          <c:w val="0.10840198794595123"/>
          <c:h val="7.3189506851911987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7017874501798386"/>
          <c:y val="4.2055359268292666E-2"/>
          <c:w val="0.59774047341305192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8.3333333333333343E-2"/>
                  <c:y val="-3.0866359269839376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30952</c:v>
                </c:pt>
                <c:pt idx="1">
                  <c:v>9.7000000000000011</c:v>
                </c:pt>
              </c:numCache>
            </c:numRef>
          </c:val>
        </c:ser>
        <c:shape val="cone"/>
        <c:axId val="100756480"/>
        <c:axId val="100815616"/>
        <c:axId val="92981440"/>
      </c:bar3DChart>
      <c:catAx>
        <c:axId val="100756480"/>
        <c:scaling>
          <c:orientation val="minMax"/>
        </c:scaling>
        <c:axPos val="b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100815616"/>
        <c:crosses val="autoZero"/>
        <c:auto val="1"/>
        <c:lblAlgn val="ctr"/>
        <c:lblOffset val="100"/>
      </c:catAx>
      <c:valAx>
        <c:axId val="100815616"/>
        <c:scaling>
          <c:orientation val="minMax"/>
        </c:scaling>
        <c:axPos val="l"/>
        <c:majorGridlines/>
        <c:numFmt formatCode="#,##0.0_р_." sourceLinked="1"/>
        <c:tickLblPos val="nextTo"/>
        <c:crossAx val="100756480"/>
        <c:crosses val="autoZero"/>
        <c:crossBetween val="between"/>
      </c:valAx>
      <c:serAx>
        <c:axId val="92981440"/>
        <c:scaling>
          <c:orientation val="minMax"/>
        </c:scaling>
        <c:delete val="1"/>
        <c:axPos val="b"/>
        <c:tickLblPos val="nextTo"/>
        <c:crossAx val="100815616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83912887625158017"/>
          <c:y val="0.38764236472989305"/>
          <c:w val="0.15161186448916114"/>
          <c:h val="0.13772825805248526"/>
        </c:manualLayout>
      </c:layout>
    </c:legend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7586152425391311E-2"/>
          <c:y val="3.3637261285609482E-2"/>
          <c:w val="0.78601207835131692"/>
          <c:h val="0.7260938721770373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8.1790123456790154E-2"/>
                  <c:y val="-3.9284457252522831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4518.9000000000005</c:v>
                </c:pt>
                <c:pt idx="1">
                  <c:v>1.4</c:v>
                </c:pt>
              </c:numCache>
            </c:numRef>
          </c:val>
        </c:ser>
        <c:shape val="cone"/>
        <c:axId val="101003648"/>
        <c:axId val="101005184"/>
        <c:axId val="100946368"/>
      </c:bar3DChart>
      <c:catAx>
        <c:axId val="101003648"/>
        <c:scaling>
          <c:orientation val="minMax"/>
        </c:scaling>
        <c:axPos val="b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101005184"/>
        <c:crosses val="autoZero"/>
        <c:auto val="1"/>
        <c:lblAlgn val="ctr"/>
        <c:lblOffset val="100"/>
      </c:catAx>
      <c:valAx>
        <c:axId val="101005184"/>
        <c:scaling>
          <c:orientation val="minMax"/>
        </c:scaling>
        <c:axPos val="l"/>
        <c:majorGridlines/>
        <c:numFmt formatCode="#,##0.0_р_." sourceLinked="1"/>
        <c:tickLblPos val="nextTo"/>
        <c:crossAx val="101003648"/>
        <c:crosses val="autoZero"/>
        <c:crossBetween val="between"/>
      </c:valAx>
      <c:serAx>
        <c:axId val="100946368"/>
        <c:scaling>
          <c:orientation val="minMax"/>
        </c:scaling>
        <c:delete val="1"/>
        <c:axPos val="b"/>
        <c:tickLblPos val="nextTo"/>
        <c:crossAx val="101005184"/>
        <c:crosses val="autoZero"/>
      </c:serAx>
    </c:plotArea>
    <c:legend>
      <c:legendPos val="r"/>
      <c:layout>
        <c:manualLayout>
          <c:xMode val="edge"/>
          <c:yMode val="edge"/>
          <c:x val="0.84067208612812316"/>
          <c:y val="0.34812524980871484"/>
          <c:w val="0.1500686546126179"/>
          <c:h val="0.2279866185384193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7586152425391311E-2"/>
          <c:y val="4.2055359268292666E-2"/>
          <c:w val="0.73662936230193465"/>
          <c:h val="0.810849978225628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9.8765432098765496E-2"/>
                  <c:y val="-3.0866359269839376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17097</c:v>
                </c:pt>
                <c:pt idx="1">
                  <c:v>5.3</c:v>
                </c:pt>
              </c:numCache>
            </c:numRef>
          </c:val>
        </c:ser>
        <c:shape val="cone"/>
        <c:axId val="101151872"/>
        <c:axId val="101153408"/>
        <c:axId val="101025536"/>
      </c:bar3DChart>
      <c:catAx>
        <c:axId val="101151872"/>
        <c:scaling>
          <c:orientation val="minMax"/>
        </c:scaling>
        <c:axPos val="b"/>
        <c:tickLblPos val="low"/>
        <c:crossAx val="101153408"/>
        <c:crosses val="autoZero"/>
        <c:auto val="1"/>
        <c:lblAlgn val="ctr"/>
        <c:lblOffset val="100"/>
      </c:catAx>
      <c:valAx>
        <c:axId val="101153408"/>
        <c:scaling>
          <c:orientation val="minMax"/>
        </c:scaling>
        <c:axPos val="l"/>
        <c:majorGridlines/>
        <c:numFmt formatCode="#,##0.0_р_." sourceLinked="1"/>
        <c:tickLblPos val="nextTo"/>
        <c:crossAx val="101151872"/>
        <c:crosses val="autoZero"/>
        <c:crossBetween val="between"/>
      </c:valAx>
      <c:serAx>
        <c:axId val="101025536"/>
        <c:scaling>
          <c:orientation val="minMax"/>
        </c:scaling>
        <c:delete val="1"/>
        <c:axPos val="b"/>
        <c:tickLblPos val="nextTo"/>
        <c:crossAx val="101153408"/>
        <c:crosses val="autoZero"/>
      </c:ser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9005480217750665"/>
          <c:y val="0.40424590302660451"/>
          <c:w val="0.10068593856323522"/>
          <c:h val="0.1718659653205295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5103161866504588E-2"/>
          <c:y val="5.3576489547215424E-2"/>
          <c:w val="0.55716867954075222"/>
          <c:h val="0.94642351045278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explosion val="16"/>
          <c:dPt>
            <c:idx val="0"/>
            <c:spPr>
              <a:solidFill>
                <a:srgbClr val="00FF99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33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33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114945149821077"/>
                  <c:y val="-0.212385910265324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2,53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3,</a:t>
                    </a:r>
                    <a:r>
                      <a:rPr lang="ru-RU" smtClean="0"/>
                      <a:t>89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.10927539016462742"/>
                  <c:y val="7.745618674225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</a:t>
                    </a:r>
                    <a:r>
                      <a:rPr lang="ru-RU" dirty="0" smtClean="0"/>
                      <a:t>96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7199525146551622E-2"/>
                  <c:y val="7.610296810684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2374495276300952E-2"/>
                  <c:y val="-8.91626688838717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1500852532626975E-2"/>
                  <c:y val="-0.107362951378090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0.23606190434475552"/>
                  <c:y val="-0.102774817285762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5,86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Патентная система налогообложения</c:v>
                </c:pt>
                <c:pt idx="4">
                  <c:v>Государственная пошлина</c:v>
                </c:pt>
                <c:pt idx="5">
                  <c:v>Иные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0.86900000000000266</c:v>
                </c:pt>
                <c:pt idx="1">
                  <c:v>3.6200000000000052E-2</c:v>
                </c:pt>
                <c:pt idx="2">
                  <c:v>5.5199999999999999E-2</c:v>
                </c:pt>
                <c:pt idx="3">
                  <c:v>7.000000000000039E-4</c:v>
                </c:pt>
                <c:pt idx="4">
                  <c:v>1.1900000000000082E-2</c:v>
                </c:pt>
                <c:pt idx="5">
                  <c:v>2.0000000000000052E-3</c:v>
                </c:pt>
                <c:pt idx="6">
                  <c:v>2.5000000000000001E-2</c:v>
                </c:pt>
              </c:numCache>
            </c:numRef>
          </c:val>
        </c:ser>
        <c:firstSliceAng val="322"/>
      </c:pieChart>
      <c:spPr>
        <a:noFill/>
        <a:ln w="25400">
          <a:noFill/>
        </a:ln>
        <a:effectLst>
          <a:softEdge rad="12700"/>
        </a:effectLst>
      </c:spPr>
    </c:plotArea>
    <c:legend>
      <c:legendPos val="r"/>
      <c:layout>
        <c:manualLayout>
          <c:xMode val="edge"/>
          <c:yMode val="edge"/>
          <c:x val="0.66880879788384806"/>
          <c:y val="7.0690668831714334E-2"/>
          <c:w val="0.32402279350739088"/>
          <c:h val="0.8440068924600635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dPt>
            <c:idx val="0"/>
            <c:spPr>
              <a:solidFill>
                <a:srgbClr val="0066FF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14607.7</c:v>
                </c:pt>
              </c:numCache>
            </c:numRef>
          </c:val>
        </c:ser>
        <c:axId val="101403264"/>
        <c:axId val="101417344"/>
      </c:barChart>
      <c:catAx>
        <c:axId val="101403264"/>
        <c:scaling>
          <c:orientation val="minMax"/>
        </c:scaling>
        <c:axPos val="b"/>
        <c:tickLblPos val="nextTo"/>
        <c:crossAx val="101417344"/>
        <c:crosses val="autoZero"/>
        <c:auto val="1"/>
        <c:lblAlgn val="ctr"/>
        <c:lblOffset val="100"/>
      </c:catAx>
      <c:valAx>
        <c:axId val="101417344"/>
        <c:scaling>
          <c:orientation val="minMax"/>
        </c:scaling>
        <c:axPos val="l"/>
        <c:majorGridlines/>
        <c:numFmt formatCode="General" sourceLinked="1"/>
        <c:tickLblPos val="nextTo"/>
        <c:crossAx val="101403264"/>
        <c:crosses val="autoZero"/>
        <c:crossBetween val="between"/>
      </c:valAx>
    </c:plotArea>
    <c:plotVisOnly val="1"/>
  </c:chart>
  <c:spPr>
    <a:gradFill rotWithShape="1">
      <a:gsLst>
        <a:gs pos="0">
          <a:schemeClr val="accent5">
            <a:tint val="10000"/>
            <a:satMod val="300000"/>
          </a:schemeClr>
        </a:gs>
        <a:gs pos="34000">
          <a:schemeClr val="accent5">
            <a:tint val="13500"/>
            <a:satMod val="250000"/>
          </a:schemeClr>
        </a:gs>
        <a:gs pos="100000">
          <a:schemeClr val="accent5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5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/>
    </c:title>
    <c:view3D>
      <c:rotX val="3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Компенсация гражданам, ведущим ЛПХ</c:v>
                </c:pt>
                <c:pt idx="1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7.5</c:v>
                </c:pt>
                <c:pt idx="1">
                  <c:v>3</c:v>
                </c:pt>
              </c:numCache>
            </c:numRef>
          </c:val>
        </c:ser>
        <c:gapWidth val="100"/>
        <c:shape val="box"/>
        <c:axId val="101767040"/>
        <c:axId val="101768576"/>
        <c:axId val="0"/>
      </c:bar3DChart>
      <c:catAx>
        <c:axId val="101767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1768576"/>
        <c:crosses val="autoZero"/>
        <c:auto val="1"/>
        <c:lblAlgn val="ctr"/>
        <c:lblOffset val="100"/>
      </c:catAx>
      <c:valAx>
        <c:axId val="101768576"/>
        <c:scaling>
          <c:orientation val="minMax"/>
        </c:scaling>
        <c:axPos val="l"/>
        <c:majorGridlines/>
        <c:numFmt formatCode="General" sourceLinked="1"/>
        <c:tickLblPos val="nextTo"/>
        <c:crossAx val="1017670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00FF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2660</c:v>
                </c:pt>
                <c:pt idx="1">
                  <c:v>1252</c:v>
                </c:pt>
                <c:pt idx="2">
                  <c:v>1183</c:v>
                </c:pt>
                <c:pt idx="3">
                  <c:v>1135</c:v>
                </c:pt>
                <c:pt idx="4">
                  <c:v>1208</c:v>
                </c:pt>
                <c:pt idx="5">
                  <c:v>1521</c:v>
                </c:pt>
                <c:pt idx="6">
                  <c:v>1465</c:v>
                </c:pt>
                <c:pt idx="7">
                  <c:v>1213</c:v>
                </c:pt>
                <c:pt idx="8">
                  <c:v>1515</c:v>
                </c:pt>
              </c:numCache>
            </c:numRef>
          </c:val>
        </c:ser>
        <c:shape val="cylinder"/>
        <c:axId val="101934208"/>
        <c:axId val="101935744"/>
        <c:axId val="0"/>
      </c:bar3DChart>
      <c:catAx>
        <c:axId val="101934208"/>
        <c:scaling>
          <c:orientation val="minMax"/>
        </c:scaling>
        <c:axPos val="l"/>
        <c:tickLblPos val="nextTo"/>
        <c:crossAx val="101935744"/>
        <c:crosses val="autoZero"/>
        <c:auto val="1"/>
        <c:lblAlgn val="ctr"/>
        <c:lblOffset val="100"/>
      </c:catAx>
      <c:valAx>
        <c:axId val="101935744"/>
        <c:scaling>
          <c:orientation val="minMax"/>
        </c:scaling>
        <c:axPos val="b"/>
        <c:majorGridlines/>
        <c:numFmt formatCode="0.0" sourceLinked="1"/>
        <c:tickLblPos val="nextTo"/>
        <c:crossAx val="101934208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D7ED03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Осуществление первичного воинского учета, где отсутствуют военные комиссариаты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"/>
                    <a:satMod val="300000"/>
                  </a:schemeClr>
                </a:gs>
                <a:gs pos="34000">
                  <a:schemeClr val="accent2">
                    <a:tint val="13500"/>
                    <a:satMod val="250000"/>
                  </a:schemeClr>
                </a:gs>
                <a:gs pos="100000">
                  <a:schemeClr val="accent2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8"/>
                <c:pt idx="0">
                  <c:v>В.Кугенерское с/п</c:v>
                </c:pt>
                <c:pt idx="1">
                  <c:v>Дубниковское с/п</c:v>
                </c:pt>
                <c:pt idx="2">
                  <c:v>Зашижемское с/п</c:v>
                </c:pt>
                <c:pt idx="3">
                  <c:v>Казанское с/п</c:v>
                </c:pt>
                <c:pt idx="4">
                  <c:v>Кукнурское с/п</c:v>
                </c:pt>
                <c:pt idx="5">
                  <c:v>Марисолинское с/п</c:v>
                </c:pt>
                <c:pt idx="6">
                  <c:v>Сердежское с/п</c:v>
                </c:pt>
                <c:pt idx="7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142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142</c:v>
                </c:pt>
                <c:pt idx="5">
                  <c:v>142</c:v>
                </c:pt>
                <c:pt idx="6">
                  <c:v>142</c:v>
                </c:pt>
                <c:pt idx="7">
                  <c:v>142</c:v>
                </c:pt>
              </c:numCache>
            </c:numRef>
          </c:val>
        </c:ser>
        <c:axId val="102075392"/>
        <c:axId val="102093568"/>
      </c:barChart>
      <c:catAx>
        <c:axId val="102075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2093568"/>
        <c:crosses val="autoZero"/>
        <c:auto val="1"/>
        <c:lblAlgn val="ctr"/>
        <c:lblOffset val="100"/>
      </c:catAx>
      <c:valAx>
        <c:axId val="102093568"/>
        <c:scaling>
          <c:orientation val="minMax"/>
        </c:scaling>
        <c:axPos val="l"/>
        <c:majorGridlines/>
        <c:numFmt formatCode="0.0" sourceLinked="1"/>
        <c:tickLblPos val="nextTo"/>
        <c:crossAx val="1020753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5">
        <a:lumMod val="40000"/>
        <a:lumOff val="60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Жилищно-коммунальное хозяйство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5785821911150039E-2"/>
          <c:y val="0.16956325095896721"/>
          <c:w val="0.58458187518225968"/>
          <c:h val="0.72643656167759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explosion val="25"/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spPr>
              <a:solidFill>
                <a:srgbClr val="1DE398"/>
              </a:solidFill>
            </c:spPr>
          </c:dPt>
          <c:dLbls>
            <c:dLbl>
              <c:idx val="0"/>
              <c:layout>
                <c:manualLayout>
                  <c:x val="1.7579712258189946E-2"/>
                  <c:y val="-0.17501667600906148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8.0407310197336494E-3"/>
                  <c:y val="-4.5400282768551112E-2"/>
                </c:manualLayout>
              </c:layout>
              <c:showVal val="1"/>
            </c:dLbl>
            <c:dLbl>
              <c:idx val="2"/>
              <c:layout>
                <c:manualLayout>
                  <c:x val="9.5697239233984641E-3"/>
                  <c:y val="-7.6590109110481017E-2"/>
                </c:manualLayout>
              </c:layout>
              <c:showVal val="1"/>
            </c:dLbl>
            <c:dLbl>
              <c:idx val="3"/>
              <c:layout>
                <c:manualLayout>
                  <c:x val="1.7449329250510359E-2"/>
                  <c:y val="-5.1633210434994734E-3"/>
                </c:manualLayout>
              </c:layout>
              <c:showVal val="1"/>
            </c:dLbl>
            <c:dLbl>
              <c:idx val="4"/>
              <c:layout>
                <c:manualLayout>
                  <c:x val="9.7351025566248719E-3"/>
                  <c:y val="3.0647621290761772E-3"/>
                </c:manualLayout>
              </c:layout>
              <c:showVal val="1"/>
            </c:dLbl>
            <c:dLbl>
              <c:idx val="6"/>
              <c:layout>
                <c:manualLayout>
                  <c:x val="-2.771459123165159E-3"/>
                  <c:y val="-3.1301625753458445E-3"/>
                </c:manualLayout>
              </c:layout>
              <c:showVal val="1"/>
            </c:dLbl>
            <c:dLbl>
              <c:idx val="8"/>
              <c:layout>
                <c:manualLayout>
                  <c:x val="4.0306272479828924E-2"/>
                  <c:y val="1.03701687353608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16925</c:v>
                </c:pt>
                <c:pt idx="1">
                  <c:v>193</c:v>
                </c:pt>
                <c:pt idx="2">
                  <c:v>316</c:v>
                </c:pt>
                <c:pt idx="3">
                  <c:v>1998</c:v>
                </c:pt>
                <c:pt idx="4">
                  <c:v>1518</c:v>
                </c:pt>
                <c:pt idx="5">
                  <c:v>636</c:v>
                </c:pt>
                <c:pt idx="6">
                  <c:v>1400</c:v>
                </c:pt>
                <c:pt idx="7">
                  <c:v>376</c:v>
                </c:pt>
                <c:pt idx="8">
                  <c:v>955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7291739574219853"/>
          <c:y val="0.17482113751261338"/>
          <c:w val="0.21782334499854186"/>
          <c:h val="0.5969728431275286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7.3969397329875036E-2"/>
          <c:y val="7.8454259422371664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808344524329346"/>
                  <c:y val="-8.14809111863900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63,64%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3.3611031085832049E-2"/>
                  <c:y val="-4.16387600939239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</a:t>
                    </a:r>
                    <a:r>
                      <a:rPr lang="ru-RU" dirty="0"/>
                      <a:t>сельскохозяйственный налог; </a:t>
                    </a:r>
                    <a:r>
                      <a:rPr lang="ru-RU" dirty="0" smtClean="0"/>
                      <a:t>0,98%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1.7273042539030009E-3"/>
                  <c:y val="0.193495920077011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3,52%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1.6283237709396554E-2"/>
                  <c:y val="0.152756092606034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27,37%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5907138967333898"/>
                  <c:y val="-0.217926285012434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пошлина; </a:t>
                    </a:r>
                    <a:r>
                      <a:rPr lang="ru-RU" dirty="0" smtClean="0"/>
                      <a:t>0,41%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Неналоговые доходы; </a:t>
                    </a:r>
                    <a:r>
                      <a:rPr lang="ru-RU" smtClean="0"/>
                      <a:t>4,08%</a:t>
                    </a:r>
                    <a:endParaRPr lang="ru-RU"/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Задолженность по отменненным налогам</c:v>
                </c:pt>
                <c:pt idx="5">
                  <c:v>Государственная 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0.61850000000000005</c:v>
                </c:pt>
                <c:pt idx="1">
                  <c:v>7.1000000000000004E-3</c:v>
                </c:pt>
                <c:pt idx="2">
                  <c:v>5.2600000000000001E-2</c:v>
                </c:pt>
                <c:pt idx="3">
                  <c:v>0.27590000000000031</c:v>
                </c:pt>
                <c:pt idx="4">
                  <c:v>3.3000000000000052E-3</c:v>
                </c:pt>
                <c:pt idx="5">
                  <c:v>4.4000000000000124E-3</c:v>
                </c:pt>
                <c:pt idx="6">
                  <c:v>3.8199999999999998E-2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rAngAx val="1"/>
    </c:view3D>
    <c:plotArea>
      <c:layout>
        <c:manualLayout>
          <c:layoutTarget val="inner"/>
          <c:xMode val="edge"/>
          <c:yMode val="edge"/>
          <c:x val="6.5222898774083105E-2"/>
          <c:y val="0.20485758893524686"/>
          <c:w val="0.92645175754833164"/>
          <c:h val="0.441759441178421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2.0400585811197511E-2"/>
                  <c:y val="7.79294393414043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92826,6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40058581119751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4382,0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1436940159965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7122,0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3314955212797157E-2"/>
                  <c:y val="-1.70470648559321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1550,0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delete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92516.800000000003</c:v>
                </c:pt>
                <c:pt idx="1">
                  <c:v>3851</c:v>
                </c:pt>
                <c:pt idx="2">
                  <c:v>6084</c:v>
                </c:pt>
                <c:pt idx="3">
                  <c:v>1269</c:v>
                </c:pt>
              </c:numCache>
            </c:numRef>
          </c:val>
        </c:ser>
        <c:dLbls>
          <c:showVal val="1"/>
        </c:dLbls>
        <c:gapWidth val="8"/>
        <c:gapDepth val="1"/>
        <c:shape val="cylinder"/>
        <c:axId val="75414912"/>
        <c:axId val="75926528"/>
        <c:axId val="93819776"/>
      </c:bar3DChart>
      <c:catAx>
        <c:axId val="754149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926528"/>
        <c:crosses val="autoZero"/>
        <c:auto val="1"/>
        <c:lblAlgn val="ctr"/>
        <c:lblOffset val="100"/>
      </c:catAx>
      <c:valAx>
        <c:axId val="75926528"/>
        <c:scaling>
          <c:orientation val="minMax"/>
        </c:scaling>
        <c:delete val="1"/>
        <c:axPos val="l"/>
        <c:numFmt formatCode="0.0" sourceLinked="1"/>
        <c:tickLblPos val="nextTo"/>
        <c:crossAx val="75414912"/>
        <c:crosses val="autoZero"/>
        <c:crossBetween val="between"/>
      </c:valAx>
      <c:serAx>
        <c:axId val="93819776"/>
        <c:scaling>
          <c:orientation val="minMax"/>
        </c:scaling>
        <c:delete val="1"/>
        <c:axPos val="b"/>
        <c:tickLblPos val="nextTo"/>
        <c:crossAx val="75926528"/>
        <c:crosses val="autoZero"/>
      </c:serAx>
    </c:plotArea>
    <c:legend>
      <c:legendPos val="t"/>
      <c:layout>
        <c:manualLayout>
          <c:xMode val="edge"/>
          <c:yMode val="edge"/>
          <c:x val="0.27161039332972053"/>
          <c:y val="8.5235324279661087E-2"/>
          <c:w val="0.44803610513576148"/>
          <c:h val="6.7592091542547819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60"/>
      <c:rotY val="50"/>
      <c:rAngAx val="1"/>
    </c:view3D>
    <c:plotArea>
      <c:layout>
        <c:manualLayout>
          <c:layoutTarget val="inner"/>
          <c:xMode val="edge"/>
          <c:yMode val="edge"/>
          <c:x val="0.11314626141480472"/>
          <c:y val="2.7443665107438699E-2"/>
          <c:w val="0.87482094986412662"/>
          <c:h val="0.742815975688480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5.8287388031992892E-3"/>
                  <c:y val="0.177776533497578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2000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8287388031992892E-3"/>
                  <c:y val="9.01059142384987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314955212797157E-2"/>
                  <c:y val="-2.19176548147699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300</a:t>
                    </a:r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4571847007998223E-3"/>
                  <c:y val="0.24352930618637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500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8943401110397839E-2"/>
                  <c:y val="-1.2176474897094404E-2"/>
                </c:manualLayout>
              </c:layout>
              <c:showVal val="1"/>
            </c:dLbl>
            <c:dLbl>
              <c:idx val="5"/>
              <c:layout>
                <c:manualLayout>
                  <c:x val="2.1857770511997637E-2"/>
                  <c:y val="-7.3058849382566385E-3"/>
                </c:manualLayout>
              </c:layout>
              <c:showVal val="1"/>
            </c:dLbl>
            <c:dLbl>
              <c:idx val="6"/>
              <c:layout>
                <c:manualLayout>
                  <c:x val="1.7486216409597868E-2"/>
                  <c:y val="-9.741179917675518E-3"/>
                </c:manualLayout>
              </c:layout>
              <c:showVal val="1"/>
            </c:dLbl>
            <c:dLbl>
              <c:idx val="7"/>
              <c:layout>
                <c:manualLayout>
                  <c:x val="2.4261207356694611E-2"/>
                  <c:y val="-1.1434956339187901E-2"/>
                </c:manualLayout>
              </c:layout>
              <c:showVal val="1"/>
            </c:dLbl>
            <c:dLbl>
              <c:idx val="8"/>
              <c:layout>
                <c:manualLayout>
                  <c:x val="1.6975308641975499E-2"/>
                  <c:y val="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1212</c:v>
                </c:pt>
                <c:pt idx="1">
                  <c:v>343</c:v>
                </c:pt>
                <c:pt idx="2">
                  <c:v>0</c:v>
                </c:pt>
                <c:pt idx="3">
                  <c:v>1102</c:v>
                </c:pt>
              </c:numCache>
            </c:numRef>
          </c:val>
        </c:ser>
        <c:gapWidth val="11"/>
        <c:gapDepth val="12"/>
        <c:shape val="box"/>
        <c:axId val="76006144"/>
        <c:axId val="76007680"/>
        <c:axId val="0"/>
      </c:bar3DChart>
      <c:catAx>
        <c:axId val="76006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007680"/>
        <c:crosses val="autoZero"/>
        <c:auto val="1"/>
        <c:lblAlgn val="ctr"/>
        <c:lblOffset val="100"/>
      </c:catAx>
      <c:valAx>
        <c:axId val="76007680"/>
        <c:scaling>
          <c:orientation val="minMax"/>
        </c:scaling>
        <c:axPos val="l"/>
        <c:majorGridlines/>
        <c:numFmt formatCode="0.0" sourceLinked="1"/>
        <c:tickLblPos val="nextTo"/>
        <c:crossAx val="7600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88828510702757"/>
          <c:y val="0.88893961887441864"/>
          <c:w val="0.47272161713998312"/>
          <c:h val="8.101152565669551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3114662307198398E-2"/>
                  <c:y val="0.421305839683959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6700,0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9143579277043641E-2"/>
                  <c:y val="-2.43529497941887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209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314955212797157E-2"/>
                  <c:y val="1.4611769876513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213,0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5874</c:v>
                </c:pt>
                <c:pt idx="1">
                  <c:v>131</c:v>
                </c:pt>
                <c:pt idx="2">
                  <c:v>79</c:v>
                </c:pt>
              </c:numCache>
            </c:numRef>
          </c:val>
        </c:ser>
        <c:gapWidth val="0"/>
        <c:gapDepth val="0"/>
        <c:shape val="pyramid"/>
        <c:axId val="75516928"/>
        <c:axId val="75526912"/>
        <c:axId val="0"/>
      </c:bar3DChart>
      <c:catAx>
        <c:axId val="75516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26912"/>
        <c:crosses val="autoZero"/>
        <c:auto val="1"/>
        <c:lblAlgn val="ctr"/>
        <c:lblOffset val="100"/>
      </c:catAx>
      <c:valAx>
        <c:axId val="75526912"/>
        <c:scaling>
          <c:orientation val="minMax"/>
        </c:scaling>
        <c:axPos val="l"/>
        <c:numFmt formatCode="0.0" sourceLinked="1"/>
        <c:tickLblPos val="nextTo"/>
        <c:crossAx val="75516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10599400879089"/>
          <c:y val="2.6396164354953788E-2"/>
          <c:w val="0.86494376184966537"/>
          <c:h val="0.72414673695504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774,2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27,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3254,2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-673,4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1178</c:v>
                </c:pt>
                <c:pt idx="1">
                  <c:v>44</c:v>
                </c:pt>
                <c:pt idx="2">
                  <c:v>2579</c:v>
                </c:pt>
                <c:pt idx="3">
                  <c:v>50</c:v>
                </c:pt>
              </c:numCache>
            </c:numRef>
          </c:val>
        </c:ser>
        <c:gapWidth val="20"/>
        <c:shape val="pyramid"/>
        <c:axId val="96565504"/>
        <c:axId val="96583680"/>
        <c:axId val="96705600"/>
      </c:bar3DChart>
      <c:catAx>
        <c:axId val="96565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96583680"/>
        <c:crosses val="autoZero"/>
        <c:auto val="1"/>
        <c:lblAlgn val="ctr"/>
        <c:lblOffset val="100"/>
      </c:catAx>
      <c:valAx>
        <c:axId val="96583680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96565504"/>
        <c:crosses val="autoZero"/>
        <c:crossBetween val="between"/>
      </c:valAx>
      <c:serAx>
        <c:axId val="96705600"/>
        <c:scaling>
          <c:orientation val="minMax"/>
        </c:scaling>
        <c:axPos val="b"/>
        <c:tickLblPos val="nextTo"/>
        <c:crossAx val="9658368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39588850004861242"/>
          <c:y val="3.9284457252522831E-2"/>
          <c:w val="0.43372958588510097"/>
          <c:h val="0.93826728146032057"/>
        </c:manualLayout>
      </c:layout>
      <c:barChart>
        <c:barDir val="bar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4.6296296296296441E-3"/>
                  <c:y val="1.12241306435780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800,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646</c:v>
                </c:pt>
                <c:pt idx="1">
                  <c:v>615</c:v>
                </c:pt>
              </c:numCache>
            </c:numRef>
          </c:val>
        </c:ser>
        <c:dLbls>
          <c:showVal val="1"/>
        </c:dLbls>
        <c:axId val="96917760"/>
        <c:axId val="96916224"/>
      </c:barChart>
      <c:valAx>
        <c:axId val="96916224"/>
        <c:scaling>
          <c:orientation val="minMax"/>
        </c:scaling>
        <c:axPos val="b"/>
        <c:numFmt formatCode="0.0" sourceLinked="1"/>
        <c:tickLblPos val="none"/>
        <c:crossAx val="96917760"/>
        <c:crosses val="autoZero"/>
        <c:crossBetween val="between"/>
      </c:valAx>
      <c:catAx>
        <c:axId val="96917760"/>
        <c:scaling>
          <c:orientation val="minMax"/>
        </c:scaling>
        <c:axPos val="l"/>
        <c:numFmt formatCode="dd/mm/yyyy" sourceLinked="1"/>
        <c:tickLblPos val="nextTo"/>
        <c:crossAx val="96916224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F22F8-B8D6-430F-97DE-6E3A862579D6}" type="presOf" srcId="{807C801C-629A-4265-8E0E-7BD02D84FAB5}" destId="{5491405B-43FD-4B0F-B1BF-F53A8A94496F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7ADF009D-09BC-4EC9-88B8-B6708DEAF7F3}" type="presOf" srcId="{1DC0BF8B-8CDE-41F9-98EE-A456326137F7}" destId="{6CB01F48-4BC4-4FA5-8E9B-365ED635D19F}" srcOrd="0" destOrd="0" presId="urn:microsoft.com/office/officeart/2005/8/layout/chevron1"/>
    <dgm:cxn modelId="{8BF6F17E-7F54-443A-8E88-9F21E8ACDA57}" type="presOf" srcId="{D99CF453-43CB-49DD-AE4E-9CA0A3F3F1E9}" destId="{3E402AE6-1360-4C2F-A2B8-8CE6BEE61048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9535AC9A-8B54-4F20-8373-4CEFCC34BA65}" type="presOf" srcId="{7D1E121F-25E5-4141-BB8D-E0A280D64EB3}" destId="{CC648617-0649-450C-8377-298837F05F69}" srcOrd="0" destOrd="0" presId="urn:microsoft.com/office/officeart/2005/8/layout/chevron1"/>
    <dgm:cxn modelId="{6507A7C3-DDE9-4AAF-B835-98A6ADC4DB32}" type="presParOf" srcId="{5491405B-43FD-4B0F-B1BF-F53A8A94496F}" destId="{CC648617-0649-450C-8377-298837F05F69}" srcOrd="0" destOrd="0" presId="urn:microsoft.com/office/officeart/2005/8/layout/chevron1"/>
    <dgm:cxn modelId="{0EE5AE22-B6CF-43A5-A7E7-DF468E9641BB}" type="presParOf" srcId="{5491405B-43FD-4B0F-B1BF-F53A8A94496F}" destId="{C8FD13E7-BD73-4530-86E5-7BDCDD010228}" srcOrd="1" destOrd="0" presId="urn:microsoft.com/office/officeart/2005/8/layout/chevron1"/>
    <dgm:cxn modelId="{EE427C0D-88F7-4493-8ED1-2E00E77FCE43}" type="presParOf" srcId="{5491405B-43FD-4B0F-B1BF-F53A8A94496F}" destId="{3E402AE6-1360-4C2F-A2B8-8CE6BEE61048}" srcOrd="2" destOrd="0" presId="urn:microsoft.com/office/officeart/2005/8/layout/chevron1"/>
    <dgm:cxn modelId="{024F14FD-1A41-4CE5-BED7-0013D51EB6FC}" type="presParOf" srcId="{5491405B-43FD-4B0F-B1BF-F53A8A94496F}" destId="{15F214CC-4D4A-4613-B986-1ECA78EBF72E}" srcOrd="3" destOrd="0" presId="urn:microsoft.com/office/officeart/2005/8/layout/chevron1"/>
    <dgm:cxn modelId="{D355EF1B-12A9-4EDA-9A2B-32AA5D14413D}" type="presParOf" srcId="{5491405B-43FD-4B0F-B1BF-F53A8A94496F}" destId="{6CB01F48-4BC4-4FA5-8E9B-365ED635D19F}" srcOrd="4" destOrd="0" presId="urn:microsoft.com/office/officeart/2005/8/layout/chevro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FF9999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жилищно-коммунального хозяйства и дорожного хозяйства  МО «Сернурский муниципальный район» на 2013-2017 годы 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C92D8-64AE-402B-8B2D-867D4FEDB30D}" type="presOf" srcId="{3674D49B-9AED-4C9C-BA9B-85464BF1DEA4}" destId="{A150A24D-8F9D-4A87-A37A-B61691E45E1D}" srcOrd="0" destOrd="0" presId="urn:microsoft.com/office/officeart/2005/8/layout/vList2"/>
    <dgm:cxn modelId="{B3709E91-8512-4EF9-9A62-9BC3C83509D3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0A11A193-27CC-4410-BE84-8882274AEB3D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экономики МО «Сернурский муниципальный район» на 2020 года 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83796-5B55-429B-9940-6B858090BC5E}" type="presOf" srcId="{3674D49B-9AED-4C9C-BA9B-85464BF1DEA4}" destId="{A150A24D-8F9D-4A87-A37A-B61691E45E1D}" srcOrd="0" destOrd="0" presId="urn:microsoft.com/office/officeart/2005/8/layout/vList2"/>
    <dgm:cxn modelId="{E79A3E75-9628-4ACE-9DE2-52AD82F7ACEC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2C5E5947-01F6-4248-8F4E-3C35F7E4AE02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CCFF33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«Управление муниципальными финансами и муниципальным долгом МО «Сернурский муниципальный район» на 2013-2020 годы 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550CD-A270-4766-9F10-79DF00C5FE9B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F9D2DFCA-C88D-4757-9170-AE36342665AE}" type="presOf" srcId="{3674D49B-9AED-4C9C-BA9B-85464BF1DEA4}" destId="{A150A24D-8F9D-4A87-A37A-B61691E45E1D}" srcOrd="0" destOrd="0" presId="urn:microsoft.com/office/officeart/2005/8/layout/vList2"/>
    <dgm:cxn modelId="{8C52C500-AABF-404D-842A-8A7343291A67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FFCC99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«Устойчивое развитие территорий поселений и эффективная деятельность органов местного самоуправления в МО «Сернурский муниципальный район» в современных условиях на 2014-2018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A3E97-DC4A-4B67-8475-4F1D18E8190B}" type="presOf" srcId="{F1DD0186-C34A-43D7-BA29-A14012827AEB}" destId="{692815E3-934C-44BB-8825-450607602483}" srcOrd="0" destOrd="0" presId="urn:microsoft.com/office/officeart/2005/8/layout/vList2"/>
    <dgm:cxn modelId="{9454EF3D-4C2C-4AC1-A280-775841EDB61E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A4A8F168-C884-42D2-BB1A-E0B793A6BC11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400" dirty="0" smtClean="0"/>
            <a:t>Расходы на непрограммную деятельность</a:t>
          </a:r>
          <a:endParaRPr lang="ru-RU" sz="2400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120C4-BAD8-40FA-AD62-867DCE673CED}" type="presOf" srcId="{F1DD0186-C34A-43D7-BA29-A14012827AEB}" destId="{692815E3-934C-44BB-8825-450607602483}" srcOrd="0" destOrd="0" presId="urn:microsoft.com/office/officeart/2005/8/layout/vList2"/>
    <dgm:cxn modelId="{953C5778-94F5-4431-B40F-0BF18FFD6911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FFB17D26-E674-4AC7-9E9D-6F0CE1561303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46A964-58B1-42F3-BC9F-EC13C728F7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11DA1-FAEA-4662-90A8-8F88AA3F2FC3}">
      <dgm:prSet phldrT="[Текст]" custT="1"/>
      <dgm:spPr/>
      <dgm:t>
        <a:bodyPr/>
        <a:lstStyle/>
        <a:p>
          <a:r>
            <a:rPr lang="ru-RU" sz="1400" dirty="0" smtClean="0"/>
            <a:t>Закон РФ от 29.12.2012г. №273-ФЗ «Об образовании  в Российской Федерации»</a:t>
          </a:r>
        </a:p>
      </dgm:t>
    </dgm:pt>
    <dgm:pt modelId="{8F345D0D-5EB6-4E43-B92F-3D5AF23E4534}" type="parTrans" cxnId="{63928927-4D81-4C65-92BE-CB6215B5FFCB}">
      <dgm:prSet/>
      <dgm:spPr/>
      <dgm:t>
        <a:bodyPr/>
        <a:lstStyle/>
        <a:p>
          <a:endParaRPr lang="ru-RU"/>
        </a:p>
      </dgm:t>
    </dgm:pt>
    <dgm:pt modelId="{4FC5DEDF-F4D6-4F8A-9BB4-7E1B1A0AD7F9}" type="sibTrans" cxnId="{63928927-4D81-4C65-92BE-CB6215B5FFCB}">
      <dgm:prSet/>
      <dgm:spPr/>
      <dgm:t>
        <a:bodyPr/>
        <a:lstStyle/>
        <a:p>
          <a:endParaRPr lang="ru-RU"/>
        </a:p>
      </dgm:t>
    </dgm:pt>
    <dgm:pt modelId="{F37F3D3C-5EBE-48F6-A002-194CF3BF4016}">
      <dgm:prSet phldrT="[Текст]" custT="1"/>
      <dgm:spPr/>
      <dgm:t>
        <a:bodyPr/>
        <a:lstStyle/>
        <a:p>
          <a:r>
            <a:rPr lang="ru-RU" sz="1400" dirty="0" smtClean="0"/>
            <a:t>ФЗ от 28.06.1995г. №98-ФЗ «О государственной  поддержке молодежных и детских общественных объединений»</a:t>
          </a:r>
        </a:p>
      </dgm:t>
    </dgm:pt>
    <dgm:pt modelId="{55ED37C2-4B68-420D-901A-8F5DB446E430}" type="parTrans" cxnId="{6FB6480E-750E-474A-87CC-AA78EE0C3102}">
      <dgm:prSet/>
      <dgm:spPr/>
      <dgm:t>
        <a:bodyPr/>
        <a:lstStyle/>
        <a:p>
          <a:endParaRPr lang="ru-RU"/>
        </a:p>
      </dgm:t>
    </dgm:pt>
    <dgm:pt modelId="{69BD736A-4BFA-4146-B335-ED4F811C8C22}" type="sibTrans" cxnId="{6FB6480E-750E-474A-87CC-AA78EE0C3102}">
      <dgm:prSet/>
      <dgm:spPr/>
      <dgm:t>
        <a:bodyPr/>
        <a:lstStyle/>
        <a:p>
          <a:endParaRPr lang="ru-RU"/>
        </a:p>
      </dgm:t>
    </dgm:pt>
    <dgm:pt modelId="{AE1BBB1D-F313-4431-A92C-83F772259CA2}">
      <dgm:prSet custT="1"/>
      <dgm:spPr/>
      <dgm:t>
        <a:bodyPr/>
        <a:lstStyle/>
        <a:p>
          <a:r>
            <a:rPr lang="ru-RU" sz="1400" dirty="0" smtClean="0"/>
            <a:t>Закон РМЭ от 01.08.2013г. № 29-З «Об образовании  в Республике Марий Эл»</a:t>
          </a:r>
          <a:endParaRPr lang="ru-RU" sz="1400" dirty="0"/>
        </a:p>
      </dgm:t>
    </dgm:pt>
    <dgm:pt modelId="{C9BCFF35-7E58-402B-8B44-F0649A4DF414}" type="parTrans" cxnId="{498C2A30-8530-4604-91E1-97EDE3CACFD1}">
      <dgm:prSet/>
      <dgm:spPr/>
      <dgm:t>
        <a:bodyPr/>
        <a:lstStyle/>
        <a:p>
          <a:endParaRPr lang="ru-RU"/>
        </a:p>
      </dgm:t>
    </dgm:pt>
    <dgm:pt modelId="{7046D80F-AC74-40AA-A743-3DFFECB22709}" type="sibTrans" cxnId="{498C2A30-8530-4604-91E1-97EDE3CACFD1}">
      <dgm:prSet/>
      <dgm:spPr/>
      <dgm:t>
        <a:bodyPr/>
        <a:lstStyle/>
        <a:p>
          <a:endParaRPr lang="ru-RU"/>
        </a:p>
      </dgm:t>
    </dgm:pt>
    <dgm:pt modelId="{3EEDAA85-B9C6-4643-A3B6-2ED2F4852875}">
      <dgm:prSet custT="1"/>
      <dgm:spPr/>
      <dgm:t>
        <a:bodyPr/>
        <a:lstStyle/>
        <a:p>
          <a:r>
            <a:rPr lang="ru-RU" sz="1400" dirty="0" smtClean="0"/>
            <a:t>Закон РМЭ от 29.09.1998г. №94-З  «О государственной молодежной политике в Республике Марий Эл»</a:t>
          </a:r>
        </a:p>
      </dgm:t>
    </dgm:pt>
    <dgm:pt modelId="{09C3CAD4-F62D-4FF1-8F99-3BB10FB10F0A}" type="parTrans" cxnId="{F440ED53-25B2-4641-A9BF-CAD2FC4D4142}">
      <dgm:prSet/>
      <dgm:spPr/>
      <dgm:t>
        <a:bodyPr/>
        <a:lstStyle/>
        <a:p>
          <a:endParaRPr lang="ru-RU"/>
        </a:p>
      </dgm:t>
    </dgm:pt>
    <dgm:pt modelId="{4857DF60-FF03-43D0-A8FD-05AE03A7F3DE}" type="sibTrans" cxnId="{F440ED53-25B2-4641-A9BF-CAD2FC4D4142}">
      <dgm:prSet/>
      <dgm:spPr/>
      <dgm:t>
        <a:bodyPr/>
        <a:lstStyle/>
        <a:p>
          <a:endParaRPr lang="ru-RU"/>
        </a:p>
      </dgm:t>
    </dgm:pt>
    <dgm:pt modelId="{C456A296-2E4D-4598-BA87-69F27E921C39}" type="pres">
      <dgm:prSet presAssocID="{4946A964-58B1-42F3-BC9F-EC13C728F7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8B7F5-56B9-4A51-9FFD-412AD5452EFE}" type="pres">
      <dgm:prSet presAssocID="{CFB11DA1-FAEA-4662-90A8-8F88AA3F2FC3}" presName="node" presStyleLbl="node1" presStyleIdx="0" presStyleCnt="4" custAng="0" custScaleX="107615" custScaleY="87428" custLinFactNeighborX="-25152" custLinFactNeighborY="-350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401610B-0166-4C62-98EC-12A85013C49F}" type="pres">
      <dgm:prSet presAssocID="{4FC5DEDF-F4D6-4F8A-9BB4-7E1B1A0AD7F9}" presName="sibTrans" presStyleCnt="0"/>
      <dgm:spPr/>
    </dgm:pt>
    <dgm:pt modelId="{EEBB6648-B15F-4F22-9DEC-123352F2317C}" type="pres">
      <dgm:prSet presAssocID="{F37F3D3C-5EBE-48F6-A002-194CF3BF4016}" presName="node" presStyleLbl="node1" presStyleIdx="1" presStyleCnt="4" custScaleX="109491" custScaleY="81209" custLinFactNeighborX="6538" custLinFactNeighborY="863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F508099-189A-44D4-BFE4-629DC4B53CE2}" type="pres">
      <dgm:prSet presAssocID="{69BD736A-4BFA-4146-B335-ED4F811C8C22}" presName="sibTrans" presStyleCnt="0"/>
      <dgm:spPr/>
    </dgm:pt>
    <dgm:pt modelId="{EF1F661C-9F38-4F1C-B8B8-67E222C9EB62}" type="pres">
      <dgm:prSet presAssocID="{AE1BBB1D-F313-4431-A92C-83F772259CA2}" presName="node" presStyleLbl="node1" presStyleIdx="2" presStyleCnt="4" custLinFactNeighborX="44931" custLinFactNeighborY="-3738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63B5ED02-E5B4-4D0D-8211-2E4CC581F16A}" type="pres">
      <dgm:prSet presAssocID="{7046D80F-AC74-40AA-A743-3DFFECB22709}" presName="sibTrans" presStyleCnt="0"/>
      <dgm:spPr/>
    </dgm:pt>
    <dgm:pt modelId="{6BD903F0-4F59-40F1-BC69-4516C6A46500}" type="pres">
      <dgm:prSet presAssocID="{3EEDAA85-B9C6-4643-A3B6-2ED2F4852875}" presName="node" presStyleLbl="node1" presStyleIdx="3" presStyleCnt="4" custScaleX="112356" custScaleY="72686" custLinFactNeighborX="21201" custLinFactNeighborY="1570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</dgm:ptLst>
  <dgm:cxnLst>
    <dgm:cxn modelId="{F440ED53-25B2-4641-A9BF-CAD2FC4D4142}" srcId="{4946A964-58B1-42F3-BC9F-EC13C728F7A0}" destId="{3EEDAA85-B9C6-4643-A3B6-2ED2F4852875}" srcOrd="3" destOrd="0" parTransId="{09C3CAD4-F62D-4FF1-8F99-3BB10FB10F0A}" sibTransId="{4857DF60-FF03-43D0-A8FD-05AE03A7F3DE}"/>
    <dgm:cxn modelId="{498C2A30-8530-4604-91E1-97EDE3CACFD1}" srcId="{4946A964-58B1-42F3-BC9F-EC13C728F7A0}" destId="{AE1BBB1D-F313-4431-A92C-83F772259CA2}" srcOrd="2" destOrd="0" parTransId="{C9BCFF35-7E58-402B-8B44-F0649A4DF414}" sibTransId="{7046D80F-AC74-40AA-A743-3DFFECB22709}"/>
    <dgm:cxn modelId="{ABA1C9A4-4A4B-4091-9527-6D388EB76EC0}" type="presOf" srcId="{AE1BBB1D-F313-4431-A92C-83F772259CA2}" destId="{EF1F661C-9F38-4F1C-B8B8-67E222C9EB62}" srcOrd="0" destOrd="0" presId="urn:microsoft.com/office/officeart/2005/8/layout/default"/>
    <dgm:cxn modelId="{6FB6480E-750E-474A-87CC-AA78EE0C3102}" srcId="{4946A964-58B1-42F3-BC9F-EC13C728F7A0}" destId="{F37F3D3C-5EBE-48F6-A002-194CF3BF4016}" srcOrd="1" destOrd="0" parTransId="{55ED37C2-4B68-420D-901A-8F5DB446E430}" sibTransId="{69BD736A-4BFA-4146-B335-ED4F811C8C22}"/>
    <dgm:cxn modelId="{D62CB25A-8317-411F-A1FA-246BED6CDA24}" type="presOf" srcId="{CFB11DA1-FAEA-4662-90A8-8F88AA3F2FC3}" destId="{3D78B7F5-56B9-4A51-9FFD-412AD5452EFE}" srcOrd="0" destOrd="0" presId="urn:microsoft.com/office/officeart/2005/8/layout/default"/>
    <dgm:cxn modelId="{711D1852-FDBC-4BD6-8DB0-7F8EC6A0E25C}" type="presOf" srcId="{3EEDAA85-B9C6-4643-A3B6-2ED2F4852875}" destId="{6BD903F0-4F59-40F1-BC69-4516C6A46500}" srcOrd="0" destOrd="0" presId="urn:microsoft.com/office/officeart/2005/8/layout/default"/>
    <dgm:cxn modelId="{E78EC661-8CDC-49A1-9016-482E10006CA1}" type="presOf" srcId="{F37F3D3C-5EBE-48F6-A002-194CF3BF4016}" destId="{EEBB6648-B15F-4F22-9DEC-123352F2317C}" srcOrd="0" destOrd="0" presId="urn:microsoft.com/office/officeart/2005/8/layout/default"/>
    <dgm:cxn modelId="{63928927-4D81-4C65-92BE-CB6215B5FFCB}" srcId="{4946A964-58B1-42F3-BC9F-EC13C728F7A0}" destId="{CFB11DA1-FAEA-4662-90A8-8F88AA3F2FC3}" srcOrd="0" destOrd="0" parTransId="{8F345D0D-5EB6-4E43-B92F-3D5AF23E4534}" sibTransId="{4FC5DEDF-F4D6-4F8A-9BB4-7E1B1A0AD7F9}"/>
    <dgm:cxn modelId="{224DA074-B1FA-4A8C-92C8-1C46AC3279A4}" type="presOf" srcId="{4946A964-58B1-42F3-BC9F-EC13C728F7A0}" destId="{C456A296-2E4D-4598-BA87-69F27E921C39}" srcOrd="0" destOrd="0" presId="urn:microsoft.com/office/officeart/2005/8/layout/default"/>
    <dgm:cxn modelId="{31165D85-D01B-453F-90CB-F72FA84BC5A9}" type="presParOf" srcId="{C456A296-2E4D-4598-BA87-69F27E921C39}" destId="{3D78B7F5-56B9-4A51-9FFD-412AD5452EFE}" srcOrd="0" destOrd="0" presId="urn:microsoft.com/office/officeart/2005/8/layout/default"/>
    <dgm:cxn modelId="{CA2F0083-170A-49F3-9D26-7C8AE63D2711}" type="presParOf" srcId="{C456A296-2E4D-4598-BA87-69F27E921C39}" destId="{D401610B-0166-4C62-98EC-12A85013C49F}" srcOrd="1" destOrd="0" presId="urn:microsoft.com/office/officeart/2005/8/layout/default"/>
    <dgm:cxn modelId="{5343DC57-8016-49B3-A152-71F9F4A0F56B}" type="presParOf" srcId="{C456A296-2E4D-4598-BA87-69F27E921C39}" destId="{EEBB6648-B15F-4F22-9DEC-123352F2317C}" srcOrd="2" destOrd="0" presId="urn:microsoft.com/office/officeart/2005/8/layout/default"/>
    <dgm:cxn modelId="{32F9206B-076A-44E4-8942-181F790732A5}" type="presParOf" srcId="{C456A296-2E4D-4598-BA87-69F27E921C39}" destId="{DF508099-189A-44D4-BFE4-629DC4B53CE2}" srcOrd="3" destOrd="0" presId="urn:microsoft.com/office/officeart/2005/8/layout/default"/>
    <dgm:cxn modelId="{DA6D14D9-7D22-42EC-A697-3C42AF967D67}" type="presParOf" srcId="{C456A296-2E4D-4598-BA87-69F27E921C39}" destId="{EF1F661C-9F38-4F1C-B8B8-67E222C9EB62}" srcOrd="4" destOrd="0" presId="urn:microsoft.com/office/officeart/2005/8/layout/default"/>
    <dgm:cxn modelId="{3744C31A-7041-408E-9990-EE3AA1D1215B}" type="presParOf" srcId="{C456A296-2E4D-4598-BA87-69F27E921C39}" destId="{63B5ED02-E5B4-4D0D-8211-2E4CC581F16A}" srcOrd="5" destOrd="0" presId="urn:microsoft.com/office/officeart/2005/8/layout/default"/>
    <dgm:cxn modelId="{FB13FC5A-BCE6-4775-B512-6FC639016AD3}" type="presParOf" srcId="{C456A296-2E4D-4598-BA87-69F27E921C39}" destId="{6BD903F0-4F59-40F1-BC69-4516C6A46500}" srcOrd="6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1A7D1C-7221-47F4-9488-38E917EB06D7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8781E7-38F6-4C5D-A3CB-23CFB44CA98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942F78B-1D3B-4DA9-AB9F-21ADC366116E}" type="parTrans" cxnId="{712B8217-FAD9-4A1F-9CE4-814DBA73074B}">
      <dgm:prSet/>
      <dgm:spPr/>
      <dgm:t>
        <a:bodyPr/>
        <a:lstStyle/>
        <a:p>
          <a:endParaRPr lang="ru-RU"/>
        </a:p>
      </dgm:t>
    </dgm:pt>
    <dgm:pt modelId="{CB406698-2774-4081-B1F0-9269B16CD14B}" type="sibTrans" cxnId="{712B8217-FAD9-4A1F-9CE4-814DBA73074B}">
      <dgm:prSet/>
      <dgm:spPr/>
      <dgm:t>
        <a:bodyPr/>
        <a:lstStyle/>
        <a:p>
          <a:endParaRPr lang="ru-RU"/>
        </a:p>
      </dgm:t>
    </dgm:pt>
    <dgm:pt modelId="{CE5E39D2-1490-4B61-8F72-661547A2EE53}" type="pres">
      <dgm:prSet presAssocID="{851A7D1C-7221-47F4-9488-38E917EB0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DF3E8-2CD8-45C4-8FB9-514601FFD3AD}" type="pres">
      <dgm:prSet presAssocID="{EE8781E7-38F6-4C5D-A3CB-23CFB44CA9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B8217-FAD9-4A1F-9CE4-814DBA73074B}" srcId="{851A7D1C-7221-47F4-9488-38E917EB06D7}" destId="{EE8781E7-38F6-4C5D-A3CB-23CFB44CA986}" srcOrd="0" destOrd="0" parTransId="{4942F78B-1D3B-4DA9-AB9F-21ADC366116E}" sibTransId="{CB406698-2774-4081-B1F0-9269B16CD14B}"/>
    <dgm:cxn modelId="{A03DB92B-74C3-4C6F-97D5-D13973F37842}" type="presOf" srcId="{EE8781E7-38F6-4C5D-A3CB-23CFB44CA986}" destId="{AA9DF3E8-2CD8-45C4-8FB9-514601FFD3AD}" srcOrd="0" destOrd="0" presId="urn:microsoft.com/office/officeart/2005/8/layout/vList2"/>
    <dgm:cxn modelId="{CB9E622C-3457-466E-B73B-825842F98D3D}" type="presOf" srcId="{851A7D1C-7221-47F4-9488-38E917EB06D7}" destId="{CE5E39D2-1490-4B61-8F72-661547A2EE53}" srcOrd="0" destOrd="0" presId="urn:microsoft.com/office/officeart/2005/8/layout/vList2"/>
    <dgm:cxn modelId="{B9E680E9-3568-445B-B1EC-F448CB0EE8A0}" type="presParOf" srcId="{CE5E39D2-1490-4B61-8F72-661547A2EE53}" destId="{AA9DF3E8-2CD8-45C4-8FB9-514601FFD3AD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3A8D7-CB38-4461-9CBA-15777E21E1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6200000"/>
          </a:camera>
          <a:lightRig rig="threePt" dir="t"/>
        </a:scene3d>
      </dgm:spPr>
    </dgm:pt>
    <dgm:pt modelId="{F99C9D6E-B7CA-47ED-B4E0-FCF8C8652CC6}">
      <dgm:prSet phldrT="[Текст]" phldr="1" custT="1"/>
      <dgm:spPr>
        <a:solidFill>
          <a:srgbClr val="12D45C"/>
        </a:solidFill>
        <a:ln>
          <a:solidFill>
            <a:srgbClr val="00B050"/>
          </a:solidFill>
        </a:ln>
      </dgm:spPr>
      <dgm:t>
        <a:bodyPr/>
        <a:lstStyle/>
        <a:p>
          <a:endParaRPr lang="ru-RU" sz="100" baseline="0" dirty="0">
            <a:solidFill>
              <a:srgbClr val="12D45C"/>
            </a:solidFill>
          </a:endParaRPr>
        </a:p>
      </dgm:t>
    </dgm:pt>
    <dgm:pt modelId="{841749C4-A837-41FA-B0A2-BCEC0464D6F5}" type="parTrans" cxnId="{798F61A0-F329-4DD2-967E-7DB36F2E6AE3}">
      <dgm:prSet/>
      <dgm:spPr/>
      <dgm:t>
        <a:bodyPr/>
        <a:lstStyle/>
        <a:p>
          <a:endParaRPr lang="ru-RU"/>
        </a:p>
      </dgm:t>
    </dgm:pt>
    <dgm:pt modelId="{D0493273-B506-4A62-9531-463C76FC5F9A}" type="sibTrans" cxnId="{798F61A0-F329-4DD2-967E-7DB36F2E6AE3}">
      <dgm:prSet/>
      <dgm:spPr/>
      <dgm:t>
        <a:bodyPr/>
        <a:lstStyle/>
        <a:p>
          <a:endParaRPr lang="ru-RU"/>
        </a:p>
      </dgm:t>
    </dgm:pt>
    <dgm:pt modelId="{0C96E4B1-93AE-463A-8C5C-76D49557AA45}">
      <dgm:prSet phldrT="[Текст]" phldr="1" custT="1"/>
      <dgm:spPr>
        <a:solidFill>
          <a:srgbClr val="66FFFF"/>
        </a:solidFill>
      </dgm:spPr>
      <dgm:t>
        <a:bodyPr/>
        <a:lstStyle/>
        <a:p>
          <a:endParaRPr lang="ru-RU" sz="100" baseline="0" dirty="0">
            <a:solidFill>
              <a:srgbClr val="66FFFF"/>
            </a:solidFill>
          </a:endParaRPr>
        </a:p>
      </dgm:t>
    </dgm:pt>
    <dgm:pt modelId="{64C1EABF-F157-4A04-A7D7-ACC15A471563}" type="parTrans" cxnId="{2A2007BA-281E-4B12-96EE-BC443AD0163F}">
      <dgm:prSet/>
      <dgm:spPr/>
      <dgm:t>
        <a:bodyPr/>
        <a:lstStyle/>
        <a:p>
          <a:endParaRPr lang="ru-RU"/>
        </a:p>
      </dgm:t>
    </dgm:pt>
    <dgm:pt modelId="{831D9A2F-A60D-4D19-B4F7-5A8C39566D96}" type="sibTrans" cxnId="{2A2007BA-281E-4B12-96EE-BC443AD0163F}">
      <dgm:prSet/>
      <dgm:spPr/>
      <dgm:t>
        <a:bodyPr/>
        <a:lstStyle/>
        <a:p>
          <a:endParaRPr lang="ru-RU"/>
        </a:p>
      </dgm:t>
    </dgm:pt>
    <dgm:pt modelId="{CAA3F9C3-CA22-4DBA-97DF-36347D424714}">
      <dgm:prSet phldrT="[Текст]" phldr="1" custT="1"/>
      <dgm:spPr>
        <a:solidFill>
          <a:srgbClr val="FF3300"/>
        </a:solidFill>
      </dgm:spPr>
      <dgm:t>
        <a:bodyPr/>
        <a:lstStyle/>
        <a:p>
          <a:endParaRPr lang="ru-RU" sz="100" baseline="0" dirty="0">
            <a:solidFill>
              <a:srgbClr val="FF0000"/>
            </a:solidFill>
          </a:endParaRPr>
        </a:p>
      </dgm:t>
    </dgm:pt>
    <dgm:pt modelId="{F6332E87-2013-426E-AEDB-4FB0021D3818}" type="sibTrans" cxnId="{074CC1F5-C264-4D1F-8698-B47699FF1002}">
      <dgm:prSet/>
      <dgm:spPr/>
      <dgm:t>
        <a:bodyPr/>
        <a:lstStyle/>
        <a:p>
          <a:endParaRPr lang="ru-RU"/>
        </a:p>
      </dgm:t>
    </dgm:pt>
    <dgm:pt modelId="{1F398CBA-A081-45F8-992D-97C9CE222182}" type="parTrans" cxnId="{074CC1F5-C264-4D1F-8698-B47699FF1002}">
      <dgm:prSet/>
      <dgm:spPr/>
      <dgm:t>
        <a:bodyPr/>
        <a:lstStyle/>
        <a:p>
          <a:endParaRPr lang="ru-RU"/>
        </a:p>
      </dgm:t>
    </dgm:pt>
    <dgm:pt modelId="{AF3F7828-34A9-4C98-90E3-06EFA1E9460D}" type="pres">
      <dgm:prSet presAssocID="{41C3A8D7-CB38-4461-9CBA-15777E21E16A}" presName="Name0" presStyleCnt="0">
        <dgm:presLayoutVars>
          <dgm:dir/>
          <dgm:animLvl val="lvl"/>
          <dgm:resizeHandles val="exact"/>
        </dgm:presLayoutVars>
      </dgm:prSet>
      <dgm:spPr/>
    </dgm:pt>
    <dgm:pt modelId="{968685C8-85CF-4D39-A403-9B8A3586AAC3}" type="pres">
      <dgm:prSet presAssocID="{F99C9D6E-B7CA-47ED-B4E0-FCF8C8652CC6}" presName="parTxOnly" presStyleLbl="node1" presStyleIdx="0" presStyleCnt="3" custScaleX="45620" custScaleY="50098" custLinFactNeighborX="-5540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80B75-0F77-4443-ACDE-C5459BF2529E}" type="pres">
      <dgm:prSet presAssocID="{D0493273-B506-4A62-9531-463C76FC5F9A}" presName="parTxOnlySpace" presStyleCnt="0"/>
      <dgm:spPr/>
    </dgm:pt>
    <dgm:pt modelId="{AF41B0BC-98C1-4E50-8F94-5B0061202C61}" type="pres">
      <dgm:prSet presAssocID="{0C96E4B1-93AE-463A-8C5C-76D49557AA45}" presName="parTxOnly" presStyleLbl="node1" presStyleIdx="1" presStyleCnt="3" custScaleX="35534" custScaleY="50098" custLinFactNeighborX="-8368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DED5F-8B6F-4646-8D84-33EA3F7551C7}" type="pres">
      <dgm:prSet presAssocID="{831D9A2F-A60D-4D19-B4F7-5A8C39566D96}" presName="parTxOnlySpace" presStyleCnt="0"/>
      <dgm:spPr/>
    </dgm:pt>
    <dgm:pt modelId="{49D2DD88-3622-4BBB-AB0E-06C3F220592B}" type="pres">
      <dgm:prSet presAssocID="{CAA3F9C3-CA22-4DBA-97DF-36347D424714}" presName="parTxOnly" presStyleLbl="node1" presStyleIdx="2" presStyleCnt="3" custScaleX="36106" custScaleY="50098" custLinFactNeighborX="-4833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6290D-5F66-4370-A9C5-C524639943E1}" type="presOf" srcId="{CAA3F9C3-CA22-4DBA-97DF-36347D424714}" destId="{49D2DD88-3622-4BBB-AB0E-06C3F220592B}" srcOrd="0" destOrd="0" presId="urn:microsoft.com/office/officeart/2005/8/layout/chevron1"/>
    <dgm:cxn modelId="{798F61A0-F329-4DD2-967E-7DB36F2E6AE3}" srcId="{41C3A8D7-CB38-4461-9CBA-15777E21E16A}" destId="{F99C9D6E-B7CA-47ED-B4E0-FCF8C8652CC6}" srcOrd="0" destOrd="0" parTransId="{841749C4-A837-41FA-B0A2-BCEC0464D6F5}" sibTransId="{D0493273-B506-4A62-9531-463C76FC5F9A}"/>
    <dgm:cxn modelId="{DE41AAEF-A747-4962-B838-01AC569290C9}" type="presOf" srcId="{41C3A8D7-CB38-4461-9CBA-15777E21E16A}" destId="{AF3F7828-34A9-4C98-90E3-06EFA1E9460D}" srcOrd="0" destOrd="0" presId="urn:microsoft.com/office/officeart/2005/8/layout/chevron1"/>
    <dgm:cxn modelId="{074CC1F5-C264-4D1F-8698-B47699FF1002}" srcId="{41C3A8D7-CB38-4461-9CBA-15777E21E16A}" destId="{CAA3F9C3-CA22-4DBA-97DF-36347D424714}" srcOrd="2" destOrd="0" parTransId="{1F398CBA-A081-45F8-992D-97C9CE222182}" sibTransId="{F6332E87-2013-426E-AEDB-4FB0021D3818}"/>
    <dgm:cxn modelId="{2A2007BA-281E-4B12-96EE-BC443AD0163F}" srcId="{41C3A8D7-CB38-4461-9CBA-15777E21E16A}" destId="{0C96E4B1-93AE-463A-8C5C-76D49557AA45}" srcOrd="1" destOrd="0" parTransId="{64C1EABF-F157-4A04-A7D7-ACC15A471563}" sibTransId="{831D9A2F-A60D-4D19-B4F7-5A8C39566D96}"/>
    <dgm:cxn modelId="{5C017EB8-3CF8-489C-A80D-D0CB5ADBC135}" type="presOf" srcId="{0C96E4B1-93AE-463A-8C5C-76D49557AA45}" destId="{AF41B0BC-98C1-4E50-8F94-5B0061202C61}" srcOrd="0" destOrd="0" presId="urn:microsoft.com/office/officeart/2005/8/layout/chevron1"/>
    <dgm:cxn modelId="{BC9D079F-E563-4776-B835-E5A831974B9A}" type="presOf" srcId="{F99C9D6E-B7CA-47ED-B4E0-FCF8C8652CC6}" destId="{968685C8-85CF-4D39-A403-9B8A3586AAC3}" srcOrd="0" destOrd="0" presId="urn:microsoft.com/office/officeart/2005/8/layout/chevron1"/>
    <dgm:cxn modelId="{81D5E825-2F83-4C1A-A811-F41B0CE4D380}" type="presParOf" srcId="{AF3F7828-34A9-4C98-90E3-06EFA1E9460D}" destId="{968685C8-85CF-4D39-A403-9B8A3586AAC3}" srcOrd="0" destOrd="0" presId="urn:microsoft.com/office/officeart/2005/8/layout/chevron1"/>
    <dgm:cxn modelId="{207C691E-BFDD-4401-A1A0-C5A6B6467B0F}" type="presParOf" srcId="{AF3F7828-34A9-4C98-90E3-06EFA1E9460D}" destId="{70E80B75-0F77-4443-ACDE-C5459BF2529E}" srcOrd="1" destOrd="0" presId="urn:microsoft.com/office/officeart/2005/8/layout/chevron1"/>
    <dgm:cxn modelId="{31AADC5E-13AC-463B-B6AD-DF7C93325AB3}" type="presParOf" srcId="{AF3F7828-34A9-4C98-90E3-06EFA1E9460D}" destId="{AF41B0BC-98C1-4E50-8F94-5B0061202C61}" srcOrd="2" destOrd="0" presId="urn:microsoft.com/office/officeart/2005/8/layout/chevron1"/>
    <dgm:cxn modelId="{DA9B6E92-0A33-4E72-8B32-9475B0BAD5BC}" type="presParOf" srcId="{AF3F7828-34A9-4C98-90E3-06EFA1E9460D}" destId="{A6FDED5F-8B6F-4646-8D84-33EA3F7551C7}" srcOrd="3" destOrd="0" presId="urn:microsoft.com/office/officeart/2005/8/layout/chevron1"/>
    <dgm:cxn modelId="{87F3D066-83D1-4ADF-A717-4B79A3D08F48}" type="presParOf" srcId="{AF3F7828-34A9-4C98-90E3-06EFA1E9460D}" destId="{49D2DD88-3622-4BBB-AB0E-06C3F220592B}" srcOrd="4" destOrd="0" presId="urn:microsoft.com/office/officeart/2005/8/layout/chevron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D3C9F-64C8-43B1-818B-7272FD2BFE5E}" type="presOf" srcId="{7D1E121F-25E5-4141-BB8D-E0A280D64EB3}" destId="{CC648617-0649-450C-8377-298837F05F69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6CC61325-90D6-4541-9CF8-1375F71F1399}" type="presOf" srcId="{D99CF453-43CB-49DD-AE4E-9CA0A3F3F1E9}" destId="{3E402AE6-1360-4C2F-A2B8-8CE6BEE61048}" srcOrd="0" destOrd="0" presId="urn:microsoft.com/office/officeart/2005/8/layout/chevron1"/>
    <dgm:cxn modelId="{55511B95-C300-4647-BA1E-752015642664}" type="presOf" srcId="{1DC0BF8B-8CDE-41F9-98EE-A456326137F7}" destId="{6CB01F48-4BC4-4FA5-8E9B-365ED635D19F}" srcOrd="0" destOrd="0" presId="urn:microsoft.com/office/officeart/2005/8/layout/chevron1"/>
    <dgm:cxn modelId="{6CA49648-A08B-4D61-AC98-7806E7289680}" type="presOf" srcId="{807C801C-629A-4265-8E0E-7BD02D84FAB5}" destId="{5491405B-43FD-4B0F-B1BF-F53A8A94496F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13269B65-06F2-4543-B9A5-F215615FAA03}" type="presParOf" srcId="{5491405B-43FD-4B0F-B1BF-F53A8A94496F}" destId="{CC648617-0649-450C-8377-298837F05F69}" srcOrd="0" destOrd="0" presId="urn:microsoft.com/office/officeart/2005/8/layout/chevron1"/>
    <dgm:cxn modelId="{377A42F5-4D76-4D31-9993-434F313838AE}" type="presParOf" srcId="{5491405B-43FD-4B0F-B1BF-F53A8A94496F}" destId="{C8FD13E7-BD73-4530-86E5-7BDCDD010228}" srcOrd="1" destOrd="0" presId="urn:microsoft.com/office/officeart/2005/8/layout/chevron1"/>
    <dgm:cxn modelId="{7F84662A-CCA2-4B09-AC66-8DC06A87259B}" type="presParOf" srcId="{5491405B-43FD-4B0F-B1BF-F53A8A94496F}" destId="{3E402AE6-1360-4C2F-A2B8-8CE6BEE61048}" srcOrd="2" destOrd="0" presId="urn:microsoft.com/office/officeart/2005/8/layout/chevron1"/>
    <dgm:cxn modelId="{6C43D9E0-1B5B-4072-BC61-F508925A343A}" type="presParOf" srcId="{5491405B-43FD-4B0F-B1BF-F53A8A94496F}" destId="{15F214CC-4D4A-4613-B986-1ECA78EBF72E}" srcOrd="3" destOrd="0" presId="urn:microsoft.com/office/officeart/2005/8/layout/chevron1"/>
    <dgm:cxn modelId="{B024D25B-8D08-4186-BA62-E2AA4883CACB}" type="presParOf" srcId="{5491405B-43FD-4B0F-B1BF-F53A8A94496F}" destId="{6CB01F48-4BC4-4FA5-8E9B-365ED635D19F}" srcOrd="4" destOrd="0" presId="urn:microsoft.com/office/officeart/2005/8/layout/chevr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BFD79-7B65-457A-9DA2-96E7FDDE5E7C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6D9A4B-3F47-4151-A478-AB2690B34FF7}">
      <dgm:prSet phldrT="[Текст]"/>
      <dgm:spPr/>
      <dgm:t>
        <a:bodyPr/>
        <a:lstStyle/>
        <a:p>
          <a:r>
            <a:rPr lang="ru-RU" dirty="0" smtClean="0"/>
            <a:t>Фонд заработной платы по полному кругу предприятий   106,8 % </a:t>
          </a:r>
          <a:endParaRPr lang="ru-RU" dirty="0"/>
        </a:p>
      </dgm:t>
    </dgm:pt>
    <dgm:pt modelId="{A124E06B-9C72-4D73-AD8E-A0FAA06E7C08}" type="parTrans" cxnId="{50B8D0BF-E63A-45D1-8177-F0572D628CEA}">
      <dgm:prSet/>
      <dgm:spPr/>
      <dgm:t>
        <a:bodyPr/>
        <a:lstStyle/>
        <a:p>
          <a:endParaRPr lang="ru-RU"/>
        </a:p>
      </dgm:t>
    </dgm:pt>
    <dgm:pt modelId="{B057802C-3288-457B-BD3D-59D60B338574}" type="sibTrans" cxnId="{50B8D0BF-E63A-45D1-8177-F0572D628CEA}">
      <dgm:prSet/>
      <dgm:spPr/>
      <dgm:t>
        <a:bodyPr/>
        <a:lstStyle/>
        <a:p>
          <a:endParaRPr lang="ru-RU"/>
        </a:p>
      </dgm:t>
    </dgm:pt>
    <dgm:pt modelId="{7B9A7CD7-F684-49F8-8D00-069D8C5EC777}">
      <dgm:prSet/>
      <dgm:spPr>
        <a:solidFill>
          <a:srgbClr val="00FF99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объема работ по виду деятельности «строительство» 103,4%</a:t>
          </a:r>
          <a:endParaRPr lang="ru-RU" dirty="0">
            <a:solidFill>
              <a:schemeClr val="tx1"/>
            </a:solidFill>
          </a:endParaRPr>
        </a:p>
      </dgm:t>
    </dgm:pt>
    <dgm:pt modelId="{0F105175-CE67-4A2D-9EEC-716E03304200}" type="parTrans" cxnId="{A84EEFD1-7EE6-4485-81B2-30BF0DF644BB}">
      <dgm:prSet/>
      <dgm:spPr/>
      <dgm:t>
        <a:bodyPr/>
        <a:lstStyle/>
        <a:p>
          <a:endParaRPr lang="ru-RU"/>
        </a:p>
      </dgm:t>
    </dgm:pt>
    <dgm:pt modelId="{D87E6C99-663E-4D2A-85FD-DB6D330DD1D5}" type="sibTrans" cxnId="{A84EEFD1-7EE6-4485-81B2-30BF0DF644BB}">
      <dgm:prSet/>
      <dgm:spPr/>
      <dgm:t>
        <a:bodyPr/>
        <a:lstStyle/>
        <a:p>
          <a:endParaRPr lang="ru-RU"/>
        </a:p>
      </dgm:t>
    </dgm:pt>
    <dgm:pt modelId="{A58D29C6-0AC4-43DC-A694-078B5D83BC2A}">
      <dgm:prSet/>
      <dgm:spPr/>
      <dgm:t>
        <a:bodyPr/>
        <a:lstStyle/>
        <a:p>
          <a:r>
            <a:rPr lang="ru-RU" dirty="0" smtClean="0"/>
            <a:t>Прибыль прибыльных предприятий по крупным и средним </a:t>
          </a:r>
          <a:r>
            <a:rPr lang="ru-RU" smtClean="0"/>
            <a:t>организациям 102,9% </a:t>
          </a:r>
          <a:endParaRPr lang="ru-RU" dirty="0"/>
        </a:p>
      </dgm:t>
    </dgm:pt>
    <dgm:pt modelId="{B7F1AFF8-EA44-4251-9C13-B6EC0E542F4E}" type="parTrans" cxnId="{C3AC09CE-6753-4BEA-A1B9-4B437163BEBB}">
      <dgm:prSet/>
      <dgm:spPr/>
      <dgm:t>
        <a:bodyPr/>
        <a:lstStyle/>
        <a:p>
          <a:endParaRPr lang="ru-RU"/>
        </a:p>
      </dgm:t>
    </dgm:pt>
    <dgm:pt modelId="{9A4CDEF8-BFBB-434A-987B-89C6A24F754F}" type="sibTrans" cxnId="{C3AC09CE-6753-4BEA-A1B9-4B437163BEBB}">
      <dgm:prSet/>
      <dgm:spPr/>
      <dgm:t>
        <a:bodyPr/>
        <a:lstStyle/>
        <a:p>
          <a:endParaRPr lang="ru-RU"/>
        </a:p>
      </dgm:t>
    </dgm:pt>
    <dgm:pt modelId="{4B888FAD-0485-48C5-BC24-218CFEE83EE9}">
      <dgm:prSet/>
      <dgm:spPr>
        <a:solidFill>
          <a:srgbClr val="12D45C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промышленного производства  104,0%</a:t>
          </a:r>
          <a:endParaRPr lang="ru-RU" dirty="0">
            <a:solidFill>
              <a:schemeClr val="tx1"/>
            </a:solidFill>
          </a:endParaRPr>
        </a:p>
      </dgm:t>
    </dgm:pt>
    <dgm:pt modelId="{99889884-F28B-488C-9175-015B480786A0}" type="parTrans" cxnId="{9F547456-8956-46F3-9A95-E6478FFAE3BC}">
      <dgm:prSet/>
      <dgm:spPr/>
      <dgm:t>
        <a:bodyPr/>
        <a:lstStyle/>
        <a:p>
          <a:endParaRPr lang="ru-RU"/>
        </a:p>
      </dgm:t>
    </dgm:pt>
    <dgm:pt modelId="{76369ABB-3C15-4582-AD74-A9FCAD03469F}" type="sibTrans" cxnId="{9F547456-8956-46F3-9A95-E6478FFAE3BC}">
      <dgm:prSet/>
      <dgm:spPr/>
      <dgm:t>
        <a:bodyPr/>
        <a:lstStyle/>
        <a:p>
          <a:endParaRPr lang="ru-RU"/>
        </a:p>
      </dgm:t>
    </dgm:pt>
    <dgm:pt modelId="{CD5C82D2-931E-4F85-9E38-963D061CCED8}">
      <dgm:prSet/>
      <dgm:spPr>
        <a:solidFill>
          <a:srgbClr val="FF33CC"/>
        </a:solidFill>
      </dgm:spPr>
      <dgm:t>
        <a:bodyPr/>
        <a:lstStyle/>
        <a:p>
          <a:r>
            <a:rPr lang="ru-RU" dirty="0" smtClean="0"/>
            <a:t>Индекс производства продукции сельского хозяйства  100,8%</a:t>
          </a:r>
          <a:endParaRPr lang="ru-RU" dirty="0"/>
        </a:p>
      </dgm:t>
    </dgm:pt>
    <dgm:pt modelId="{A6919038-C2A6-4A89-9579-F8040E0F5B49}" type="parTrans" cxnId="{2AADC676-D091-4FD6-B10F-C64C023F1456}">
      <dgm:prSet/>
      <dgm:spPr/>
      <dgm:t>
        <a:bodyPr/>
        <a:lstStyle/>
        <a:p>
          <a:endParaRPr lang="ru-RU"/>
        </a:p>
      </dgm:t>
    </dgm:pt>
    <dgm:pt modelId="{4475C59A-66EC-4D83-85EC-DA7DE5615591}" type="sibTrans" cxnId="{2AADC676-D091-4FD6-B10F-C64C023F1456}">
      <dgm:prSet/>
      <dgm:spPr/>
      <dgm:t>
        <a:bodyPr/>
        <a:lstStyle/>
        <a:p>
          <a:endParaRPr lang="ru-RU"/>
        </a:p>
      </dgm:t>
    </dgm:pt>
    <dgm:pt modelId="{FD4A7DE2-D795-43C9-9C2D-A6F21B0523F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физического объема оборота розничной торговли 100,9%</a:t>
          </a:r>
          <a:endParaRPr lang="ru-RU" dirty="0">
            <a:solidFill>
              <a:schemeClr val="tx1"/>
            </a:solidFill>
          </a:endParaRPr>
        </a:p>
      </dgm:t>
    </dgm:pt>
    <dgm:pt modelId="{72753D23-9906-4CB5-B58E-488EC1ED10C4}" type="parTrans" cxnId="{748A93A8-0E52-4E60-968A-62FF734345C6}">
      <dgm:prSet/>
      <dgm:spPr/>
      <dgm:t>
        <a:bodyPr/>
        <a:lstStyle/>
        <a:p>
          <a:endParaRPr lang="ru-RU"/>
        </a:p>
      </dgm:t>
    </dgm:pt>
    <dgm:pt modelId="{241593A9-C1AD-4183-B12B-1607F6958334}" type="sibTrans" cxnId="{748A93A8-0E52-4E60-968A-62FF734345C6}">
      <dgm:prSet/>
      <dgm:spPr/>
      <dgm:t>
        <a:bodyPr/>
        <a:lstStyle/>
        <a:p>
          <a:endParaRPr lang="ru-RU"/>
        </a:p>
      </dgm:t>
    </dgm:pt>
    <dgm:pt modelId="{F9816897-8508-4E95-B1C3-0E8D5AB921ED}" type="pres">
      <dgm:prSet presAssocID="{691BFD79-7B65-457A-9DA2-96E7FDDE5E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CB9DA-4F98-4164-B454-67AFC37A06F6}" type="pres">
      <dgm:prSet presAssocID="{A58D29C6-0AC4-43DC-A694-078B5D83BC2A}" presName="parentText" presStyleLbl="node1" presStyleIdx="0" presStyleCnt="6" custLinFactY="-100000" custLinFactNeighborX="-338" custLinFactNeighborY="-114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FD4E9-5D9B-4B1A-9D66-97F6BBCFAEAC}" type="pres">
      <dgm:prSet presAssocID="{9A4CDEF8-BFBB-434A-987B-89C6A24F754F}" presName="spacer" presStyleCnt="0"/>
      <dgm:spPr/>
    </dgm:pt>
    <dgm:pt modelId="{ED38961B-347D-4795-84F9-1E9A02DC53EB}" type="pres">
      <dgm:prSet presAssocID="{4B888FAD-0485-48C5-BC24-218CFEE83EE9}" presName="parentText" presStyleLbl="node1" presStyleIdx="1" presStyleCnt="6" custScaleX="94734" custLinFactY="-48227" custLinFactNeighborX="-38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6850-9BA1-4F9B-8EC1-E00F370B4FB0}" type="pres">
      <dgm:prSet presAssocID="{76369ABB-3C15-4582-AD74-A9FCAD03469F}" presName="spacer" presStyleCnt="0"/>
      <dgm:spPr/>
    </dgm:pt>
    <dgm:pt modelId="{7DC4CC13-B79B-4287-AF55-F5B40E9C2496}" type="pres">
      <dgm:prSet presAssocID="{986D9A4B-3F47-4151-A478-AB2690B34FF7}" presName="parentText" presStyleLbl="node1" presStyleIdx="2" presStyleCnt="6" custScaleX="91267" custLinFactNeighborX="-5547" custLinFactNeighborY="-56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ADA3E-4DAD-4701-96FD-31241F0797A4}" type="pres">
      <dgm:prSet presAssocID="{B057802C-3288-457B-BD3D-59D60B338574}" presName="spacer" presStyleCnt="0"/>
      <dgm:spPr/>
    </dgm:pt>
    <dgm:pt modelId="{5C410173-7DC0-4F93-8CE3-B878BC500795}" type="pres">
      <dgm:prSet presAssocID="{FD4A7DE2-D795-43C9-9C2D-A6F21B0523FE}" presName="parentText" presStyleLbl="node1" presStyleIdx="3" presStyleCnt="6" custScaleX="89882" custLinFactY="18135" custLinFactNeighborX="-53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D91B7-C43B-4AFA-8EE5-C4C5CFA6F0AA}" type="pres">
      <dgm:prSet presAssocID="{241593A9-C1AD-4183-B12B-1607F6958334}" presName="spacer" presStyleCnt="0"/>
      <dgm:spPr/>
    </dgm:pt>
    <dgm:pt modelId="{435FDCC7-9F2D-4031-B6EB-9FF108D6B0D9}" type="pres">
      <dgm:prSet presAssocID="{CD5C82D2-931E-4F85-9E38-963D061CCED8}" presName="parentText" presStyleLbl="node1" presStyleIdx="4" presStyleCnt="6" custScaleX="78076" custLinFactY="91964" custLinFactNeighborX="-129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E21B4-DCE7-4AE3-A2E2-6188E249D04D}" type="pres">
      <dgm:prSet presAssocID="{4475C59A-66EC-4D83-85EC-DA7DE5615591}" presName="spacer" presStyleCnt="0"/>
      <dgm:spPr/>
    </dgm:pt>
    <dgm:pt modelId="{CFD8A432-5639-48B4-9ABE-F53042F090EE}" type="pres">
      <dgm:prSet presAssocID="{7B9A7CD7-F684-49F8-8D00-069D8C5EC777}" presName="parentText" presStyleLbl="node1" presStyleIdx="5" presStyleCnt="6" custScaleX="74705" custLinFactY="116872" custLinFactNeighborX="-1467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EEFD1-7EE6-4485-81B2-30BF0DF644BB}" srcId="{691BFD79-7B65-457A-9DA2-96E7FDDE5E7C}" destId="{7B9A7CD7-F684-49F8-8D00-069D8C5EC777}" srcOrd="5" destOrd="0" parTransId="{0F105175-CE67-4A2D-9EEC-716E03304200}" sibTransId="{D87E6C99-663E-4D2A-85FD-DB6D330DD1D5}"/>
    <dgm:cxn modelId="{8BD57E78-5E35-47B2-AF40-032E58B4914C}" type="presOf" srcId="{986D9A4B-3F47-4151-A478-AB2690B34FF7}" destId="{7DC4CC13-B79B-4287-AF55-F5B40E9C2496}" srcOrd="0" destOrd="0" presId="urn:microsoft.com/office/officeart/2005/8/layout/vList2"/>
    <dgm:cxn modelId="{C231AD9B-8126-484F-AB3C-912BC375B6AA}" type="presOf" srcId="{A58D29C6-0AC4-43DC-A694-078B5D83BC2A}" destId="{35BCB9DA-4F98-4164-B454-67AFC37A06F6}" srcOrd="0" destOrd="0" presId="urn:microsoft.com/office/officeart/2005/8/layout/vList2"/>
    <dgm:cxn modelId="{7859AB79-2A4D-41E4-B8F0-A98A8A6D1D42}" type="presOf" srcId="{CD5C82D2-931E-4F85-9E38-963D061CCED8}" destId="{435FDCC7-9F2D-4031-B6EB-9FF108D6B0D9}" srcOrd="0" destOrd="0" presId="urn:microsoft.com/office/officeart/2005/8/layout/vList2"/>
    <dgm:cxn modelId="{CDBA9875-ED3E-4359-AE8B-9FDD73F5C700}" type="presOf" srcId="{691BFD79-7B65-457A-9DA2-96E7FDDE5E7C}" destId="{F9816897-8508-4E95-B1C3-0E8D5AB921ED}" srcOrd="0" destOrd="0" presId="urn:microsoft.com/office/officeart/2005/8/layout/vList2"/>
    <dgm:cxn modelId="{C3AC09CE-6753-4BEA-A1B9-4B437163BEBB}" srcId="{691BFD79-7B65-457A-9DA2-96E7FDDE5E7C}" destId="{A58D29C6-0AC4-43DC-A694-078B5D83BC2A}" srcOrd="0" destOrd="0" parTransId="{B7F1AFF8-EA44-4251-9C13-B6EC0E542F4E}" sibTransId="{9A4CDEF8-BFBB-434A-987B-89C6A24F754F}"/>
    <dgm:cxn modelId="{50B8D0BF-E63A-45D1-8177-F0572D628CEA}" srcId="{691BFD79-7B65-457A-9DA2-96E7FDDE5E7C}" destId="{986D9A4B-3F47-4151-A478-AB2690B34FF7}" srcOrd="2" destOrd="0" parTransId="{A124E06B-9C72-4D73-AD8E-A0FAA06E7C08}" sibTransId="{B057802C-3288-457B-BD3D-59D60B338574}"/>
    <dgm:cxn modelId="{9F547456-8956-46F3-9A95-E6478FFAE3BC}" srcId="{691BFD79-7B65-457A-9DA2-96E7FDDE5E7C}" destId="{4B888FAD-0485-48C5-BC24-218CFEE83EE9}" srcOrd="1" destOrd="0" parTransId="{99889884-F28B-488C-9175-015B480786A0}" sibTransId="{76369ABB-3C15-4582-AD74-A9FCAD03469F}"/>
    <dgm:cxn modelId="{F61BBBFB-FF27-45AF-99C3-EA4E0E9639C9}" type="presOf" srcId="{FD4A7DE2-D795-43C9-9C2D-A6F21B0523FE}" destId="{5C410173-7DC0-4F93-8CE3-B878BC500795}" srcOrd="0" destOrd="0" presId="urn:microsoft.com/office/officeart/2005/8/layout/vList2"/>
    <dgm:cxn modelId="{748A93A8-0E52-4E60-968A-62FF734345C6}" srcId="{691BFD79-7B65-457A-9DA2-96E7FDDE5E7C}" destId="{FD4A7DE2-D795-43C9-9C2D-A6F21B0523FE}" srcOrd="3" destOrd="0" parTransId="{72753D23-9906-4CB5-B58E-488EC1ED10C4}" sibTransId="{241593A9-C1AD-4183-B12B-1607F6958334}"/>
    <dgm:cxn modelId="{8F744102-3727-4B38-9863-2700EEE3F3FB}" type="presOf" srcId="{7B9A7CD7-F684-49F8-8D00-069D8C5EC777}" destId="{CFD8A432-5639-48B4-9ABE-F53042F090EE}" srcOrd="0" destOrd="0" presId="urn:microsoft.com/office/officeart/2005/8/layout/vList2"/>
    <dgm:cxn modelId="{669B4539-2A91-417B-9DB3-49419920A893}" type="presOf" srcId="{4B888FAD-0485-48C5-BC24-218CFEE83EE9}" destId="{ED38961B-347D-4795-84F9-1E9A02DC53EB}" srcOrd="0" destOrd="0" presId="urn:microsoft.com/office/officeart/2005/8/layout/vList2"/>
    <dgm:cxn modelId="{2AADC676-D091-4FD6-B10F-C64C023F1456}" srcId="{691BFD79-7B65-457A-9DA2-96E7FDDE5E7C}" destId="{CD5C82D2-931E-4F85-9E38-963D061CCED8}" srcOrd="4" destOrd="0" parTransId="{A6919038-C2A6-4A89-9579-F8040E0F5B49}" sibTransId="{4475C59A-66EC-4D83-85EC-DA7DE5615591}"/>
    <dgm:cxn modelId="{09F046CB-AC43-447A-A2B3-99127B8F9CAA}" type="presParOf" srcId="{F9816897-8508-4E95-B1C3-0E8D5AB921ED}" destId="{35BCB9DA-4F98-4164-B454-67AFC37A06F6}" srcOrd="0" destOrd="0" presId="urn:microsoft.com/office/officeart/2005/8/layout/vList2"/>
    <dgm:cxn modelId="{3C106F95-E1E2-4398-A355-AF9528730822}" type="presParOf" srcId="{F9816897-8508-4E95-B1C3-0E8D5AB921ED}" destId="{831FD4E9-5D9B-4B1A-9D66-97F6BBCFAEAC}" srcOrd="1" destOrd="0" presId="urn:microsoft.com/office/officeart/2005/8/layout/vList2"/>
    <dgm:cxn modelId="{38CA06E4-6C1C-459B-B57F-4B1577140C23}" type="presParOf" srcId="{F9816897-8508-4E95-B1C3-0E8D5AB921ED}" destId="{ED38961B-347D-4795-84F9-1E9A02DC53EB}" srcOrd="2" destOrd="0" presId="urn:microsoft.com/office/officeart/2005/8/layout/vList2"/>
    <dgm:cxn modelId="{016B23EA-5FB0-4A02-A1F4-C52B53B575E8}" type="presParOf" srcId="{F9816897-8508-4E95-B1C3-0E8D5AB921ED}" destId="{69A46850-9BA1-4F9B-8EC1-E00F370B4FB0}" srcOrd="3" destOrd="0" presId="urn:microsoft.com/office/officeart/2005/8/layout/vList2"/>
    <dgm:cxn modelId="{9185CA8D-5F5C-4BCD-B486-F0D2E71AF5B7}" type="presParOf" srcId="{F9816897-8508-4E95-B1C3-0E8D5AB921ED}" destId="{7DC4CC13-B79B-4287-AF55-F5B40E9C2496}" srcOrd="4" destOrd="0" presId="urn:microsoft.com/office/officeart/2005/8/layout/vList2"/>
    <dgm:cxn modelId="{79C8153A-A98D-4078-9220-7E39D34EBFD5}" type="presParOf" srcId="{F9816897-8508-4E95-B1C3-0E8D5AB921ED}" destId="{15BADA3E-4DAD-4701-96FD-31241F0797A4}" srcOrd="5" destOrd="0" presId="urn:microsoft.com/office/officeart/2005/8/layout/vList2"/>
    <dgm:cxn modelId="{BB065077-2CDF-45B1-920F-C4A4187880FF}" type="presParOf" srcId="{F9816897-8508-4E95-B1C3-0E8D5AB921ED}" destId="{5C410173-7DC0-4F93-8CE3-B878BC500795}" srcOrd="6" destOrd="0" presId="urn:microsoft.com/office/officeart/2005/8/layout/vList2"/>
    <dgm:cxn modelId="{CFC0B8F5-89F1-48F5-A302-3A7984C2D73D}" type="presParOf" srcId="{F9816897-8508-4E95-B1C3-0E8D5AB921ED}" destId="{4F2D91B7-C43B-4AFA-8EE5-C4C5CFA6F0AA}" srcOrd="7" destOrd="0" presId="urn:microsoft.com/office/officeart/2005/8/layout/vList2"/>
    <dgm:cxn modelId="{ADC3CF95-081F-4657-92DD-B905EEFADB88}" type="presParOf" srcId="{F9816897-8508-4E95-B1C3-0E8D5AB921ED}" destId="{435FDCC7-9F2D-4031-B6EB-9FF108D6B0D9}" srcOrd="8" destOrd="0" presId="urn:microsoft.com/office/officeart/2005/8/layout/vList2"/>
    <dgm:cxn modelId="{A09CDF3C-1B24-4544-9A22-85BE2C9B3121}" type="presParOf" srcId="{F9816897-8508-4E95-B1C3-0E8D5AB921ED}" destId="{902E21B4-DCE7-4AE3-A2E2-6188E249D04D}" srcOrd="9" destOrd="0" presId="urn:microsoft.com/office/officeart/2005/8/layout/vList2"/>
    <dgm:cxn modelId="{D22A8F40-679B-477E-8E9B-897B2A50B28C}" type="presParOf" srcId="{F9816897-8508-4E95-B1C3-0E8D5AB921ED}" destId="{CFD8A432-5639-48B4-9ABE-F53042F090EE}" srcOrd="1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0CEFA-1510-4D71-B47E-4AD64C699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E7D53-C670-4E78-A687-36D18ADD3E47}">
      <dgm:prSet phldrT="[Текст]"/>
      <dgm:spPr/>
      <dgm:t>
        <a:bodyPr/>
        <a:lstStyle/>
        <a:p>
          <a:r>
            <a:rPr lang="ru-RU" dirty="0" smtClean="0"/>
            <a:t>Налоговый кодекс Российской Федерации </a:t>
          </a:r>
          <a:endParaRPr lang="ru-RU" dirty="0"/>
        </a:p>
      </dgm:t>
    </dgm:pt>
    <dgm:pt modelId="{55607016-B671-4075-9B59-3F382E9BDEB2}" type="parTrans" cxnId="{D46D93CB-9CBA-4034-B324-E899E4A6CECD}">
      <dgm:prSet/>
      <dgm:spPr/>
      <dgm:t>
        <a:bodyPr/>
        <a:lstStyle/>
        <a:p>
          <a:endParaRPr lang="ru-RU"/>
        </a:p>
      </dgm:t>
    </dgm:pt>
    <dgm:pt modelId="{C88918CE-710E-4248-8838-0A9233E85BA3}" type="sibTrans" cxnId="{D46D93CB-9CBA-4034-B324-E899E4A6CECD}">
      <dgm:prSet/>
      <dgm:spPr/>
      <dgm:t>
        <a:bodyPr/>
        <a:lstStyle/>
        <a:p>
          <a:endParaRPr lang="ru-RU"/>
        </a:p>
      </dgm:t>
    </dgm:pt>
    <dgm:pt modelId="{121267AC-75CA-4C76-980B-4D1B7CC3E765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CD3F870-F92E-4E7C-84AF-BE963B39D42D}" type="parTrans" cxnId="{C9DFC399-5D5D-4F8D-999A-0E4689DCB62A}">
      <dgm:prSet/>
      <dgm:spPr/>
      <dgm:t>
        <a:bodyPr/>
        <a:lstStyle/>
        <a:p>
          <a:endParaRPr lang="ru-RU"/>
        </a:p>
      </dgm:t>
    </dgm:pt>
    <dgm:pt modelId="{CE75BE9C-1A3A-4DC2-BE94-9F7EB0B7D9FA}" type="sibTrans" cxnId="{C9DFC399-5D5D-4F8D-999A-0E4689DCB62A}">
      <dgm:prSet/>
      <dgm:spPr/>
      <dgm:t>
        <a:bodyPr/>
        <a:lstStyle/>
        <a:p>
          <a:endParaRPr lang="ru-RU"/>
        </a:p>
      </dgm:t>
    </dgm:pt>
    <dgm:pt modelId="{C95699BE-5B34-4E88-B861-D2BF9E7D69E2}">
      <dgm:prSet/>
      <dgm:spPr/>
      <dgm:t>
        <a:bodyPr/>
        <a:lstStyle/>
        <a:p>
          <a:r>
            <a:rPr lang="ru-RU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dirty="0"/>
        </a:p>
      </dgm:t>
    </dgm:pt>
    <dgm:pt modelId="{55BC6EDE-8E0E-44C0-986F-345D5F929ED2}" type="parTrans" cxnId="{26B88A54-FD09-4424-BFBD-D1BAC6C5D8A8}">
      <dgm:prSet/>
      <dgm:spPr/>
      <dgm:t>
        <a:bodyPr/>
        <a:lstStyle/>
        <a:p>
          <a:endParaRPr lang="ru-RU"/>
        </a:p>
      </dgm:t>
    </dgm:pt>
    <dgm:pt modelId="{3BED5729-BAB8-49FB-8EF4-BCC7D3D958B1}" type="sibTrans" cxnId="{26B88A54-FD09-4424-BFBD-D1BAC6C5D8A8}">
      <dgm:prSet/>
      <dgm:spPr/>
      <dgm:t>
        <a:bodyPr/>
        <a:lstStyle/>
        <a:p>
          <a:endParaRPr lang="ru-RU"/>
        </a:p>
      </dgm:t>
    </dgm:pt>
    <dgm:pt modelId="{54144F80-BDED-41F7-AF17-88CEB6A8E76C}">
      <dgm:prSet/>
      <dgm:spPr/>
      <dgm:t>
        <a:bodyPr/>
        <a:lstStyle/>
        <a:p>
          <a:r>
            <a:rPr lang="ru-RU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dirty="0"/>
        </a:p>
      </dgm:t>
    </dgm:pt>
    <dgm:pt modelId="{7EA4D0A8-D1E2-495A-9DA8-056127A8ADC2}" type="parTrans" cxnId="{692AFF3A-F0CC-450F-A498-90689B680690}">
      <dgm:prSet/>
      <dgm:spPr/>
      <dgm:t>
        <a:bodyPr/>
        <a:lstStyle/>
        <a:p>
          <a:endParaRPr lang="ru-RU"/>
        </a:p>
      </dgm:t>
    </dgm:pt>
    <dgm:pt modelId="{DD35DFF8-8C37-461F-9386-A586D6C402A4}" type="sibTrans" cxnId="{692AFF3A-F0CC-450F-A498-90689B680690}">
      <dgm:prSet/>
      <dgm:spPr/>
      <dgm:t>
        <a:bodyPr/>
        <a:lstStyle/>
        <a:p>
          <a:endParaRPr lang="ru-RU"/>
        </a:p>
      </dgm:t>
    </dgm:pt>
    <dgm:pt modelId="{85C89150-5111-49C2-9B42-70D0DD551BF1}" type="pres">
      <dgm:prSet presAssocID="{4DE0CEFA-1510-4D71-B47E-4AD64C699E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30002-DB81-461B-BCBD-125128565AFD}" type="pres">
      <dgm:prSet presAssocID="{706E7D53-C670-4E78-A687-36D18ADD3E47}" presName="comp" presStyleCnt="0"/>
      <dgm:spPr/>
    </dgm:pt>
    <dgm:pt modelId="{5705BE39-59C3-402A-BDA1-D64E56E6196E}" type="pres">
      <dgm:prSet presAssocID="{706E7D53-C670-4E78-A687-36D18ADD3E47}" presName="box" presStyleLbl="node1" presStyleIdx="0" presStyleCnt="4"/>
      <dgm:spPr/>
      <dgm:t>
        <a:bodyPr/>
        <a:lstStyle/>
        <a:p>
          <a:endParaRPr lang="ru-RU"/>
        </a:p>
      </dgm:t>
    </dgm:pt>
    <dgm:pt modelId="{7BEF86C0-A3F2-43E4-AC18-FB938A341933}" type="pres">
      <dgm:prSet presAssocID="{706E7D53-C670-4E78-A687-36D18ADD3E47}" presName="img" presStyleLbl="fgImgPlace1" presStyleIdx="0" presStyleCnt="4" custScaleX="680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5ACD0-1FD9-4C3A-BCBC-420D44C0AF3B}" type="pres">
      <dgm:prSet presAssocID="{706E7D53-C670-4E78-A687-36D18ADD3E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915F9-CBE3-4A0F-B4D0-098D672FBA05}" type="pres">
      <dgm:prSet presAssocID="{C88918CE-710E-4248-8838-0A9233E85BA3}" presName="spacer" presStyleCnt="0"/>
      <dgm:spPr/>
    </dgm:pt>
    <dgm:pt modelId="{EBF88354-829C-40C4-A905-6ECF5A0B8146}" type="pres">
      <dgm:prSet presAssocID="{121267AC-75CA-4C76-980B-4D1B7CC3E765}" presName="comp" presStyleCnt="0"/>
      <dgm:spPr/>
    </dgm:pt>
    <dgm:pt modelId="{AD945B45-4E45-49FF-888F-FEED5C42CC3C}" type="pres">
      <dgm:prSet presAssocID="{121267AC-75CA-4C76-980B-4D1B7CC3E765}" presName="box" presStyleLbl="node1" presStyleIdx="1" presStyleCnt="4" custLinFactNeighborX="1167" custLinFactNeighborY="2422"/>
      <dgm:spPr/>
      <dgm:t>
        <a:bodyPr/>
        <a:lstStyle/>
        <a:p>
          <a:endParaRPr lang="ru-RU"/>
        </a:p>
      </dgm:t>
    </dgm:pt>
    <dgm:pt modelId="{C42A9F27-9BD7-4848-810A-E45BDB80D440}" type="pres">
      <dgm:prSet presAssocID="{121267AC-75CA-4C76-980B-4D1B7CC3E765}" presName="img" presStyleLbl="fgImgPlace1" presStyleIdx="1" presStyleCnt="4" custScaleX="744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2BBDA3-0C68-44FE-BE25-943FD05B29D3}" type="pres">
      <dgm:prSet presAssocID="{121267AC-75CA-4C76-980B-4D1B7CC3E7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54B00-3EF3-4789-B207-73AC9F381738}" type="pres">
      <dgm:prSet presAssocID="{CE75BE9C-1A3A-4DC2-BE94-9F7EB0B7D9FA}" presName="spacer" presStyleCnt="0"/>
      <dgm:spPr/>
    </dgm:pt>
    <dgm:pt modelId="{922A8C94-36E6-4689-87E0-49264FC3EB55}" type="pres">
      <dgm:prSet presAssocID="{C95699BE-5B34-4E88-B861-D2BF9E7D69E2}" presName="comp" presStyleCnt="0"/>
      <dgm:spPr/>
    </dgm:pt>
    <dgm:pt modelId="{A5BDCC72-F24A-4579-A2F6-B5013149461E}" type="pres">
      <dgm:prSet presAssocID="{C95699BE-5B34-4E88-B861-D2BF9E7D69E2}" presName="box" presStyleLbl="node1" presStyleIdx="2" presStyleCnt="4" custLinFactNeighborX="21875" custLinFactNeighborY="1876"/>
      <dgm:spPr/>
      <dgm:t>
        <a:bodyPr/>
        <a:lstStyle/>
        <a:p>
          <a:endParaRPr lang="ru-RU"/>
        </a:p>
      </dgm:t>
    </dgm:pt>
    <dgm:pt modelId="{2369969A-7CBB-4C34-9B17-DFA7CB786AC0}" type="pres">
      <dgm:prSet presAssocID="{C95699BE-5B34-4E88-B861-D2BF9E7D69E2}" presName="img" presStyleLbl="fgImgPlace1" presStyleIdx="2" presStyleCnt="4" custScaleX="627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59BCD42-9BD8-49CC-8075-DC01C50F82D8}" type="pres">
      <dgm:prSet presAssocID="{C95699BE-5B34-4E88-B861-D2BF9E7D69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1198-AAD3-443B-9C5D-B329D0E2C5F8}" type="pres">
      <dgm:prSet presAssocID="{3BED5729-BAB8-49FB-8EF4-BCC7D3D958B1}" presName="spacer" presStyleCnt="0"/>
      <dgm:spPr/>
    </dgm:pt>
    <dgm:pt modelId="{5352CF0C-33A9-4EF0-8DF3-283E0C219E38}" type="pres">
      <dgm:prSet presAssocID="{54144F80-BDED-41F7-AF17-88CEB6A8E76C}" presName="comp" presStyleCnt="0"/>
      <dgm:spPr/>
    </dgm:pt>
    <dgm:pt modelId="{E20E7530-A0DE-4331-87F7-3DABC27DE468}" type="pres">
      <dgm:prSet presAssocID="{54144F80-BDED-41F7-AF17-88CEB6A8E76C}" presName="box" presStyleLbl="node1" presStyleIdx="3" presStyleCnt="4" custScaleY="67115"/>
      <dgm:spPr/>
      <dgm:t>
        <a:bodyPr/>
        <a:lstStyle/>
        <a:p>
          <a:endParaRPr lang="ru-RU"/>
        </a:p>
      </dgm:t>
    </dgm:pt>
    <dgm:pt modelId="{A31DA3A2-4B0F-4C04-9139-254832BDAC62}" type="pres">
      <dgm:prSet presAssocID="{54144F80-BDED-41F7-AF17-88CEB6A8E76C}" presName="img" presStyleLbl="fgImgPlace1" presStyleIdx="3" presStyleCnt="4" custScaleX="725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B92F4B-D9EA-461D-91A7-0031696AC374}" type="pres">
      <dgm:prSet presAssocID="{54144F80-BDED-41F7-AF17-88CEB6A8E76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87F2A-536B-42F7-A1DD-BEDAE6E79A5E}" type="presOf" srcId="{54144F80-BDED-41F7-AF17-88CEB6A8E76C}" destId="{E20E7530-A0DE-4331-87F7-3DABC27DE468}" srcOrd="0" destOrd="0" presId="urn:microsoft.com/office/officeart/2005/8/layout/vList4"/>
    <dgm:cxn modelId="{692AFF3A-F0CC-450F-A498-90689B680690}" srcId="{4DE0CEFA-1510-4D71-B47E-4AD64C699ED4}" destId="{54144F80-BDED-41F7-AF17-88CEB6A8E76C}" srcOrd="3" destOrd="0" parTransId="{7EA4D0A8-D1E2-495A-9DA8-056127A8ADC2}" sibTransId="{DD35DFF8-8C37-461F-9386-A586D6C402A4}"/>
    <dgm:cxn modelId="{D3AA13E0-973D-40FC-971C-B42196631E8E}" type="presOf" srcId="{121267AC-75CA-4C76-980B-4D1B7CC3E765}" destId="{AD945B45-4E45-49FF-888F-FEED5C42CC3C}" srcOrd="0" destOrd="0" presId="urn:microsoft.com/office/officeart/2005/8/layout/vList4"/>
    <dgm:cxn modelId="{41C4B540-377B-4B51-9F24-4A5B3A1621FC}" type="presOf" srcId="{C95699BE-5B34-4E88-B861-D2BF9E7D69E2}" destId="{A5BDCC72-F24A-4579-A2F6-B5013149461E}" srcOrd="0" destOrd="0" presId="urn:microsoft.com/office/officeart/2005/8/layout/vList4"/>
    <dgm:cxn modelId="{26B88A54-FD09-4424-BFBD-D1BAC6C5D8A8}" srcId="{4DE0CEFA-1510-4D71-B47E-4AD64C699ED4}" destId="{C95699BE-5B34-4E88-B861-D2BF9E7D69E2}" srcOrd="2" destOrd="0" parTransId="{55BC6EDE-8E0E-44C0-986F-345D5F929ED2}" sibTransId="{3BED5729-BAB8-49FB-8EF4-BCC7D3D958B1}"/>
    <dgm:cxn modelId="{D46D93CB-9CBA-4034-B324-E899E4A6CECD}" srcId="{4DE0CEFA-1510-4D71-B47E-4AD64C699ED4}" destId="{706E7D53-C670-4E78-A687-36D18ADD3E47}" srcOrd="0" destOrd="0" parTransId="{55607016-B671-4075-9B59-3F382E9BDEB2}" sibTransId="{C88918CE-710E-4248-8838-0A9233E85BA3}"/>
    <dgm:cxn modelId="{A80E0073-5433-4924-BB4B-277EFCC4E3D8}" type="presOf" srcId="{C95699BE-5B34-4E88-B861-D2BF9E7D69E2}" destId="{559BCD42-9BD8-49CC-8075-DC01C50F82D8}" srcOrd="1" destOrd="0" presId="urn:microsoft.com/office/officeart/2005/8/layout/vList4"/>
    <dgm:cxn modelId="{F6E70928-7F0D-469E-BE0A-21AD28C18064}" type="presOf" srcId="{706E7D53-C670-4E78-A687-36D18ADD3E47}" destId="{D1C5ACD0-1FD9-4C3A-BCBC-420D44C0AF3B}" srcOrd="1" destOrd="0" presId="urn:microsoft.com/office/officeart/2005/8/layout/vList4"/>
    <dgm:cxn modelId="{C9DFC399-5D5D-4F8D-999A-0E4689DCB62A}" srcId="{4DE0CEFA-1510-4D71-B47E-4AD64C699ED4}" destId="{121267AC-75CA-4C76-980B-4D1B7CC3E765}" srcOrd="1" destOrd="0" parTransId="{8CD3F870-F92E-4E7C-84AF-BE963B39D42D}" sibTransId="{CE75BE9C-1A3A-4DC2-BE94-9F7EB0B7D9FA}"/>
    <dgm:cxn modelId="{104AD313-0050-488C-8EB7-AF108CDA451E}" type="presOf" srcId="{54144F80-BDED-41F7-AF17-88CEB6A8E76C}" destId="{F5B92F4B-D9EA-461D-91A7-0031696AC374}" srcOrd="1" destOrd="0" presId="urn:microsoft.com/office/officeart/2005/8/layout/vList4"/>
    <dgm:cxn modelId="{FD002CAE-CF83-40D6-9449-AB3D1B0CC4DB}" type="presOf" srcId="{121267AC-75CA-4C76-980B-4D1B7CC3E765}" destId="{8C2BBDA3-0C68-44FE-BE25-943FD05B29D3}" srcOrd="1" destOrd="0" presId="urn:microsoft.com/office/officeart/2005/8/layout/vList4"/>
    <dgm:cxn modelId="{A2689B83-52C4-4615-A227-EAEB0986D93A}" type="presOf" srcId="{706E7D53-C670-4E78-A687-36D18ADD3E47}" destId="{5705BE39-59C3-402A-BDA1-D64E56E6196E}" srcOrd="0" destOrd="0" presId="urn:microsoft.com/office/officeart/2005/8/layout/vList4"/>
    <dgm:cxn modelId="{291C3C2B-F9C5-4A9D-8DF2-5DA9F26256AF}" type="presOf" srcId="{4DE0CEFA-1510-4D71-B47E-4AD64C699ED4}" destId="{85C89150-5111-49C2-9B42-70D0DD551BF1}" srcOrd="0" destOrd="0" presId="urn:microsoft.com/office/officeart/2005/8/layout/vList4"/>
    <dgm:cxn modelId="{9523A231-5343-42C2-8B81-32918AA02631}" type="presParOf" srcId="{85C89150-5111-49C2-9B42-70D0DD551BF1}" destId="{E4C30002-DB81-461B-BCBD-125128565AFD}" srcOrd="0" destOrd="0" presId="urn:microsoft.com/office/officeart/2005/8/layout/vList4"/>
    <dgm:cxn modelId="{46F06E47-B6BC-4644-8BEB-9BBABE23B8CA}" type="presParOf" srcId="{E4C30002-DB81-461B-BCBD-125128565AFD}" destId="{5705BE39-59C3-402A-BDA1-D64E56E6196E}" srcOrd="0" destOrd="0" presId="urn:microsoft.com/office/officeart/2005/8/layout/vList4"/>
    <dgm:cxn modelId="{22661109-0F90-4301-BDEA-8B5DC7F85010}" type="presParOf" srcId="{E4C30002-DB81-461B-BCBD-125128565AFD}" destId="{7BEF86C0-A3F2-43E4-AC18-FB938A341933}" srcOrd="1" destOrd="0" presId="urn:microsoft.com/office/officeart/2005/8/layout/vList4"/>
    <dgm:cxn modelId="{C6E550B4-F58B-4483-B7AA-63489055C347}" type="presParOf" srcId="{E4C30002-DB81-461B-BCBD-125128565AFD}" destId="{D1C5ACD0-1FD9-4C3A-BCBC-420D44C0AF3B}" srcOrd="2" destOrd="0" presId="urn:microsoft.com/office/officeart/2005/8/layout/vList4"/>
    <dgm:cxn modelId="{936BD967-9D60-4550-8456-5324E87E52F4}" type="presParOf" srcId="{85C89150-5111-49C2-9B42-70D0DD551BF1}" destId="{47A915F9-CBE3-4A0F-B4D0-098D672FBA05}" srcOrd="1" destOrd="0" presId="urn:microsoft.com/office/officeart/2005/8/layout/vList4"/>
    <dgm:cxn modelId="{92756910-DBDE-4BDE-839A-523A3B78C30E}" type="presParOf" srcId="{85C89150-5111-49C2-9B42-70D0DD551BF1}" destId="{EBF88354-829C-40C4-A905-6ECF5A0B8146}" srcOrd="2" destOrd="0" presId="urn:microsoft.com/office/officeart/2005/8/layout/vList4"/>
    <dgm:cxn modelId="{5E1BACDE-8DE5-462C-B3E0-8FBCA7995E3B}" type="presParOf" srcId="{EBF88354-829C-40C4-A905-6ECF5A0B8146}" destId="{AD945B45-4E45-49FF-888F-FEED5C42CC3C}" srcOrd="0" destOrd="0" presId="urn:microsoft.com/office/officeart/2005/8/layout/vList4"/>
    <dgm:cxn modelId="{17A6E779-AE76-4B25-9D68-CBA3F8B86405}" type="presParOf" srcId="{EBF88354-829C-40C4-A905-6ECF5A0B8146}" destId="{C42A9F27-9BD7-4848-810A-E45BDB80D440}" srcOrd="1" destOrd="0" presId="urn:microsoft.com/office/officeart/2005/8/layout/vList4"/>
    <dgm:cxn modelId="{E21A29BC-C4BC-4676-A57F-0E6AAF84D36E}" type="presParOf" srcId="{EBF88354-829C-40C4-A905-6ECF5A0B8146}" destId="{8C2BBDA3-0C68-44FE-BE25-943FD05B29D3}" srcOrd="2" destOrd="0" presId="urn:microsoft.com/office/officeart/2005/8/layout/vList4"/>
    <dgm:cxn modelId="{7938226E-3CE9-4AEA-889D-F9C498587EBE}" type="presParOf" srcId="{85C89150-5111-49C2-9B42-70D0DD551BF1}" destId="{7F154B00-3EF3-4789-B207-73AC9F381738}" srcOrd="3" destOrd="0" presId="urn:microsoft.com/office/officeart/2005/8/layout/vList4"/>
    <dgm:cxn modelId="{714CAAA0-50DB-4CD5-808A-2704F3199D5E}" type="presParOf" srcId="{85C89150-5111-49C2-9B42-70D0DD551BF1}" destId="{922A8C94-36E6-4689-87E0-49264FC3EB55}" srcOrd="4" destOrd="0" presId="urn:microsoft.com/office/officeart/2005/8/layout/vList4"/>
    <dgm:cxn modelId="{8D8CBD56-11BB-424F-9EEA-5CE3B9E2EF48}" type="presParOf" srcId="{922A8C94-36E6-4689-87E0-49264FC3EB55}" destId="{A5BDCC72-F24A-4579-A2F6-B5013149461E}" srcOrd="0" destOrd="0" presId="urn:microsoft.com/office/officeart/2005/8/layout/vList4"/>
    <dgm:cxn modelId="{B322FE1D-2BC7-42BD-8027-02BB0F4D149E}" type="presParOf" srcId="{922A8C94-36E6-4689-87E0-49264FC3EB55}" destId="{2369969A-7CBB-4C34-9B17-DFA7CB786AC0}" srcOrd="1" destOrd="0" presId="urn:microsoft.com/office/officeart/2005/8/layout/vList4"/>
    <dgm:cxn modelId="{261D3A11-D916-4369-B57A-647DA991FF11}" type="presParOf" srcId="{922A8C94-36E6-4689-87E0-49264FC3EB55}" destId="{559BCD42-9BD8-49CC-8075-DC01C50F82D8}" srcOrd="2" destOrd="0" presId="urn:microsoft.com/office/officeart/2005/8/layout/vList4"/>
    <dgm:cxn modelId="{489647EF-CA07-4BA1-9589-B7FBE5F58D72}" type="presParOf" srcId="{85C89150-5111-49C2-9B42-70D0DD551BF1}" destId="{13411198-AAD3-443B-9C5D-B329D0E2C5F8}" srcOrd="5" destOrd="0" presId="urn:microsoft.com/office/officeart/2005/8/layout/vList4"/>
    <dgm:cxn modelId="{DD3D7B0B-79BF-4315-93A1-C0558B587957}" type="presParOf" srcId="{85C89150-5111-49C2-9B42-70D0DD551BF1}" destId="{5352CF0C-33A9-4EF0-8DF3-283E0C219E38}" srcOrd="6" destOrd="0" presId="urn:microsoft.com/office/officeart/2005/8/layout/vList4"/>
    <dgm:cxn modelId="{91F0096A-D21B-486A-8DB9-CE4E2A50A8CC}" type="presParOf" srcId="{5352CF0C-33A9-4EF0-8DF3-283E0C219E38}" destId="{E20E7530-A0DE-4331-87F7-3DABC27DE468}" srcOrd="0" destOrd="0" presId="urn:microsoft.com/office/officeart/2005/8/layout/vList4"/>
    <dgm:cxn modelId="{F4B58A34-A095-45AB-A014-9B9F10D80DF9}" type="presParOf" srcId="{5352CF0C-33A9-4EF0-8DF3-283E0C219E38}" destId="{A31DA3A2-4B0F-4C04-9139-254832BDAC62}" srcOrd="1" destOrd="0" presId="urn:microsoft.com/office/officeart/2005/8/layout/vList4"/>
    <dgm:cxn modelId="{BDB81F23-F224-4302-8AAA-951B7E9BE22E}" type="presParOf" srcId="{5352CF0C-33A9-4EF0-8DF3-283E0C219E38}" destId="{F5B92F4B-D9EA-461D-91A7-0031696AC374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AE0893-9784-4AED-A068-B3B161F3F224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5E5761-2A68-44C4-98EB-016CA7C50027}">
      <dgm:prSet phldrT="[Текст]" custT="1"/>
      <dgm:spPr/>
      <dgm:t>
        <a:bodyPr/>
        <a:lstStyle/>
        <a:p>
          <a:r>
            <a:rPr lang="ru-RU" sz="1800" b="1" dirty="0" smtClean="0"/>
            <a:t>Акцизы по подакцизным товарам (продукции), производимым на территории Российской Федерации</a:t>
          </a:r>
          <a:endParaRPr lang="ru-RU" sz="1800" dirty="0"/>
        </a:p>
      </dgm:t>
    </dgm:pt>
    <dgm:pt modelId="{3B36739C-30CB-4DF6-84EF-D197F33F7A2E}" type="parTrans" cxnId="{0E993EE2-D418-4BFA-93F6-7F007B95E414}">
      <dgm:prSet/>
      <dgm:spPr/>
      <dgm:t>
        <a:bodyPr/>
        <a:lstStyle/>
        <a:p>
          <a:endParaRPr lang="ru-RU"/>
        </a:p>
      </dgm:t>
    </dgm:pt>
    <dgm:pt modelId="{1C5E4977-A803-42F1-836F-EF7D3B565A1E}" type="sibTrans" cxnId="{0E993EE2-D418-4BFA-93F6-7F007B95E414}">
      <dgm:prSet/>
      <dgm:spPr/>
      <dgm:t>
        <a:bodyPr/>
        <a:lstStyle/>
        <a:p>
          <a:endParaRPr lang="ru-RU"/>
        </a:p>
      </dgm:t>
    </dgm:pt>
    <dgm:pt modelId="{8A2C5458-60FD-447F-A933-2B1F7302DD46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прямогонный бензин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9899F45-D8B1-41F4-8576-F8475C4FFD75}" type="parTrans" cxnId="{019A0BF3-A501-4915-BF79-EEFB863D34C7}">
      <dgm:prSet/>
      <dgm:spPr/>
      <dgm:t>
        <a:bodyPr/>
        <a:lstStyle/>
        <a:p>
          <a:endParaRPr lang="ru-RU"/>
        </a:p>
      </dgm:t>
    </dgm:pt>
    <dgm:pt modelId="{2D897277-5B7C-4B6D-A458-6CF4EE0C59D5}" type="sibTrans" cxnId="{019A0BF3-A501-4915-BF79-EEFB863D34C7}">
      <dgm:prSet/>
      <dgm:spPr/>
      <dgm:t>
        <a:bodyPr/>
        <a:lstStyle/>
        <a:p>
          <a:endParaRPr lang="ru-RU"/>
        </a:p>
      </dgm:t>
    </dgm:pt>
    <dgm:pt modelId="{E71B3290-49EC-40B6-8DBD-B646FAB455AD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моторные масла дизельных и карбюраторных двигателей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073606F-7B22-4127-A7B5-9D51930E871E}" type="parTrans" cxnId="{174D1CCD-0AF2-4AB9-BF35-DC9C59F966A0}">
      <dgm:prSet/>
      <dgm:spPr/>
      <dgm:t>
        <a:bodyPr/>
        <a:lstStyle/>
        <a:p>
          <a:endParaRPr lang="ru-RU"/>
        </a:p>
      </dgm:t>
    </dgm:pt>
    <dgm:pt modelId="{7E562335-E120-4CB7-9530-030328C1AFC2}" type="sibTrans" cxnId="{174D1CCD-0AF2-4AB9-BF35-DC9C59F966A0}">
      <dgm:prSet/>
      <dgm:spPr/>
      <dgm:t>
        <a:bodyPr/>
        <a:lstStyle/>
        <a:p>
          <a:endParaRPr lang="ru-RU"/>
        </a:p>
      </dgm:t>
    </dgm:pt>
    <dgm:pt modelId="{5CD517FB-3718-425F-A784-EFE51DBD240B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автомобильный бензин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7D08090-3D56-49DA-A0C8-EBB32E8F3459}" type="parTrans" cxnId="{22429A81-705C-46D0-B195-1F4F88850E87}">
      <dgm:prSet/>
      <dgm:spPr/>
      <dgm:t>
        <a:bodyPr/>
        <a:lstStyle/>
        <a:p>
          <a:endParaRPr lang="ru-RU"/>
        </a:p>
      </dgm:t>
    </dgm:pt>
    <dgm:pt modelId="{108FE981-C541-49D2-8FEE-799C33F86460}" type="sibTrans" cxnId="{22429A81-705C-46D0-B195-1F4F88850E87}">
      <dgm:prSet/>
      <dgm:spPr/>
      <dgm:t>
        <a:bodyPr/>
        <a:lstStyle/>
        <a:p>
          <a:endParaRPr lang="ru-RU"/>
        </a:p>
      </dgm:t>
    </dgm:pt>
    <dgm:pt modelId="{B77E1D5D-171F-4F15-83F9-0D1D3E8348EE}">
      <dgm:prSet phldrT="[Текст]"/>
      <dgm:spPr/>
      <dgm:t>
        <a:bodyPr/>
        <a:lstStyle/>
        <a:p>
          <a:endParaRPr lang="ru-RU"/>
        </a:p>
      </dgm:t>
    </dgm:pt>
    <dgm:pt modelId="{2D432ABA-6636-481C-9E04-2F783930FB1D}" type="parTrans" cxnId="{AC37254B-7788-421A-9A7B-5529D6DEF21F}">
      <dgm:prSet/>
      <dgm:spPr/>
      <dgm:t>
        <a:bodyPr/>
        <a:lstStyle/>
        <a:p>
          <a:endParaRPr lang="ru-RU"/>
        </a:p>
      </dgm:t>
    </dgm:pt>
    <dgm:pt modelId="{E76AE899-434C-4D1B-B6EA-4139927EC1BC}" type="sibTrans" cxnId="{AC37254B-7788-421A-9A7B-5529D6DEF21F}">
      <dgm:prSet/>
      <dgm:spPr/>
      <dgm:t>
        <a:bodyPr/>
        <a:lstStyle/>
        <a:p>
          <a:endParaRPr lang="ru-RU"/>
        </a:p>
      </dgm:t>
    </dgm:pt>
    <dgm:pt modelId="{EB4F8AE3-B1DF-447F-9862-F37AF821052E}">
      <dgm:prSet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дизельное топливо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80D0BCF-73E8-463C-88A7-B801A14369D0}" type="parTrans" cxnId="{79B80EA1-F055-495C-9CF7-A74FCD9D8BDE}">
      <dgm:prSet/>
      <dgm:spPr/>
      <dgm:t>
        <a:bodyPr/>
        <a:lstStyle/>
        <a:p>
          <a:endParaRPr lang="ru-RU"/>
        </a:p>
      </dgm:t>
    </dgm:pt>
    <dgm:pt modelId="{FD681F1B-817F-4597-9509-7F215DD33882}" type="sibTrans" cxnId="{79B80EA1-F055-495C-9CF7-A74FCD9D8BDE}">
      <dgm:prSet/>
      <dgm:spPr/>
      <dgm:t>
        <a:bodyPr/>
        <a:lstStyle/>
        <a:p>
          <a:endParaRPr lang="ru-RU"/>
        </a:p>
      </dgm:t>
    </dgm:pt>
    <dgm:pt modelId="{F25252E5-30F4-4853-BC35-56BBA1A3A5CB}" type="pres">
      <dgm:prSet presAssocID="{35AE0893-9784-4AED-A068-B3B161F3F22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6E1E5-F317-470A-B3E6-D256BF33AE4C}" type="pres">
      <dgm:prSet presAssocID="{35AE0893-9784-4AED-A068-B3B161F3F224}" presName="matrix" presStyleCnt="0"/>
      <dgm:spPr/>
    </dgm:pt>
    <dgm:pt modelId="{97898B03-0CB7-486E-9A6C-B2814C5E2818}" type="pres">
      <dgm:prSet presAssocID="{35AE0893-9784-4AED-A068-B3B161F3F224}" presName="tile1" presStyleLbl="node1" presStyleIdx="0" presStyleCnt="4" custLinFactNeighborX="6249" custLinFactNeighborY="-245"/>
      <dgm:spPr/>
      <dgm:t>
        <a:bodyPr/>
        <a:lstStyle/>
        <a:p>
          <a:endParaRPr lang="ru-RU"/>
        </a:p>
      </dgm:t>
    </dgm:pt>
    <dgm:pt modelId="{EC744859-E685-4CC0-9D27-611B7C4C8C0B}" type="pres">
      <dgm:prSet presAssocID="{35AE0893-9784-4AED-A068-B3B161F3F22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28B08-0A89-4C44-8CF5-00610330D487}" type="pres">
      <dgm:prSet presAssocID="{35AE0893-9784-4AED-A068-B3B161F3F224}" presName="tile2" presStyleLbl="node1" presStyleIdx="1" presStyleCnt="4" custLinFactNeighborX="6249" custLinFactNeighborY="-245"/>
      <dgm:spPr/>
      <dgm:t>
        <a:bodyPr/>
        <a:lstStyle/>
        <a:p>
          <a:endParaRPr lang="ru-RU"/>
        </a:p>
      </dgm:t>
    </dgm:pt>
    <dgm:pt modelId="{A200E8D8-96A5-4378-9DFF-C93189277A73}" type="pres">
      <dgm:prSet presAssocID="{35AE0893-9784-4AED-A068-B3B161F3F22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2EF3-D9EF-4FC8-A08F-30B3A5FB5D77}" type="pres">
      <dgm:prSet presAssocID="{35AE0893-9784-4AED-A068-B3B161F3F224}" presName="tile3" presStyleLbl="node1" presStyleIdx="2" presStyleCnt="4" custScaleY="116337" custLinFactNeighborX="6249" custLinFactNeighborY="-5295"/>
      <dgm:spPr/>
      <dgm:t>
        <a:bodyPr/>
        <a:lstStyle/>
        <a:p>
          <a:endParaRPr lang="ru-RU"/>
        </a:p>
      </dgm:t>
    </dgm:pt>
    <dgm:pt modelId="{B60DE0A9-F43E-4059-948B-AC8758ACF8CD}" type="pres">
      <dgm:prSet presAssocID="{35AE0893-9784-4AED-A068-B3B161F3F22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195B4-03C6-4CA7-B456-39D82DACBF2F}" type="pres">
      <dgm:prSet presAssocID="{35AE0893-9784-4AED-A068-B3B161F3F224}" presName="tile4" presStyleLbl="node1" presStyleIdx="3" presStyleCnt="4" custScaleX="96748" custScaleY="118759" custLinFactNeighborX="5208" custLinFactNeighborY="-5295"/>
      <dgm:spPr/>
      <dgm:t>
        <a:bodyPr/>
        <a:lstStyle/>
        <a:p>
          <a:endParaRPr lang="ru-RU"/>
        </a:p>
      </dgm:t>
    </dgm:pt>
    <dgm:pt modelId="{8FB60D1B-2AD8-4799-9A82-04D3AEBE7E99}" type="pres">
      <dgm:prSet presAssocID="{35AE0893-9784-4AED-A068-B3B161F3F22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E40E8-710F-42AA-903F-78F6C11C6639}" type="pres">
      <dgm:prSet presAssocID="{35AE0893-9784-4AED-A068-B3B161F3F224}" presName="centerTile" presStyleLbl="fgShp" presStyleIdx="0" presStyleCnt="1" custScaleY="126137" custLinFactNeighborX="-2084" custLinFactNeighborY="-1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8FADC07-116A-4556-B5D8-412470859E84}" type="presOf" srcId="{EB4F8AE3-B1DF-447F-9862-F37AF821052E}" destId="{A200E8D8-96A5-4378-9DFF-C93189277A73}" srcOrd="1" destOrd="0" presId="urn:microsoft.com/office/officeart/2005/8/layout/matrix1"/>
    <dgm:cxn modelId="{C1D176C0-757E-4089-B3DB-A5F990DAF858}" type="presOf" srcId="{8A2C5458-60FD-447F-A933-2B1F7302DD46}" destId="{97898B03-0CB7-486E-9A6C-B2814C5E2818}" srcOrd="0" destOrd="0" presId="urn:microsoft.com/office/officeart/2005/8/layout/matrix1"/>
    <dgm:cxn modelId="{A55396D7-5536-418C-A06A-4A7909368945}" type="presOf" srcId="{D25E5761-2A68-44C4-98EB-016CA7C50027}" destId="{86DE40E8-710F-42AA-903F-78F6C11C6639}" srcOrd="0" destOrd="0" presId="urn:microsoft.com/office/officeart/2005/8/layout/matrix1"/>
    <dgm:cxn modelId="{0E993EE2-D418-4BFA-93F6-7F007B95E414}" srcId="{35AE0893-9784-4AED-A068-B3B161F3F224}" destId="{D25E5761-2A68-44C4-98EB-016CA7C50027}" srcOrd="0" destOrd="0" parTransId="{3B36739C-30CB-4DF6-84EF-D197F33F7A2E}" sibTransId="{1C5E4977-A803-42F1-836F-EF7D3B565A1E}"/>
    <dgm:cxn modelId="{9C00580E-F766-4AAF-90C4-F0E5532E098F}" type="presOf" srcId="{EB4F8AE3-B1DF-447F-9862-F37AF821052E}" destId="{FAC28B08-0A89-4C44-8CF5-00610330D487}" srcOrd="0" destOrd="0" presId="urn:microsoft.com/office/officeart/2005/8/layout/matrix1"/>
    <dgm:cxn modelId="{864828DE-2302-4AC2-BB0A-2CCEFCFD404D}" type="presOf" srcId="{E71B3290-49EC-40B6-8DBD-B646FAB455AD}" destId="{6D772EF3-D9EF-4FC8-A08F-30B3A5FB5D77}" srcOrd="0" destOrd="0" presId="urn:microsoft.com/office/officeart/2005/8/layout/matrix1"/>
    <dgm:cxn modelId="{15F2497F-406A-4BCE-A39B-9B03A069BB21}" type="presOf" srcId="{8A2C5458-60FD-447F-A933-2B1F7302DD46}" destId="{EC744859-E685-4CC0-9D27-611B7C4C8C0B}" srcOrd="1" destOrd="0" presId="urn:microsoft.com/office/officeart/2005/8/layout/matrix1"/>
    <dgm:cxn modelId="{22429A81-705C-46D0-B195-1F4F88850E87}" srcId="{D25E5761-2A68-44C4-98EB-016CA7C50027}" destId="{5CD517FB-3718-425F-A784-EFE51DBD240B}" srcOrd="3" destOrd="0" parTransId="{37D08090-3D56-49DA-A0C8-EBB32E8F3459}" sibTransId="{108FE981-C541-49D2-8FEE-799C33F86460}"/>
    <dgm:cxn modelId="{019A0BF3-A501-4915-BF79-EEFB863D34C7}" srcId="{D25E5761-2A68-44C4-98EB-016CA7C50027}" destId="{8A2C5458-60FD-447F-A933-2B1F7302DD46}" srcOrd="0" destOrd="0" parTransId="{79899F45-D8B1-41F4-8576-F8475C4FFD75}" sibTransId="{2D897277-5B7C-4B6D-A458-6CF4EE0C59D5}"/>
    <dgm:cxn modelId="{AC37254B-7788-421A-9A7B-5529D6DEF21F}" srcId="{D25E5761-2A68-44C4-98EB-016CA7C50027}" destId="{B77E1D5D-171F-4F15-83F9-0D1D3E8348EE}" srcOrd="4" destOrd="0" parTransId="{2D432ABA-6636-481C-9E04-2F783930FB1D}" sibTransId="{E76AE899-434C-4D1B-B6EA-4139927EC1BC}"/>
    <dgm:cxn modelId="{54D54AB7-DE45-4B98-901B-26D4BE2FE9D3}" type="presOf" srcId="{E71B3290-49EC-40B6-8DBD-B646FAB455AD}" destId="{B60DE0A9-F43E-4059-948B-AC8758ACF8CD}" srcOrd="1" destOrd="0" presId="urn:microsoft.com/office/officeart/2005/8/layout/matrix1"/>
    <dgm:cxn modelId="{174D1CCD-0AF2-4AB9-BF35-DC9C59F966A0}" srcId="{D25E5761-2A68-44C4-98EB-016CA7C50027}" destId="{E71B3290-49EC-40B6-8DBD-B646FAB455AD}" srcOrd="2" destOrd="0" parTransId="{1073606F-7B22-4127-A7B5-9D51930E871E}" sibTransId="{7E562335-E120-4CB7-9530-030328C1AFC2}"/>
    <dgm:cxn modelId="{97539DC6-E72D-480A-A57A-E86B9DD9B04A}" type="presOf" srcId="{5CD517FB-3718-425F-A784-EFE51DBD240B}" destId="{8FB60D1B-2AD8-4799-9A82-04D3AEBE7E99}" srcOrd="1" destOrd="0" presId="urn:microsoft.com/office/officeart/2005/8/layout/matrix1"/>
    <dgm:cxn modelId="{79B80EA1-F055-495C-9CF7-A74FCD9D8BDE}" srcId="{D25E5761-2A68-44C4-98EB-016CA7C50027}" destId="{EB4F8AE3-B1DF-447F-9862-F37AF821052E}" srcOrd="1" destOrd="0" parTransId="{B80D0BCF-73E8-463C-88A7-B801A14369D0}" sibTransId="{FD681F1B-817F-4597-9509-7F215DD33882}"/>
    <dgm:cxn modelId="{659302F3-05FE-47D9-A405-84F503BF8E62}" type="presOf" srcId="{35AE0893-9784-4AED-A068-B3B161F3F224}" destId="{F25252E5-30F4-4853-BC35-56BBA1A3A5CB}" srcOrd="0" destOrd="0" presId="urn:microsoft.com/office/officeart/2005/8/layout/matrix1"/>
    <dgm:cxn modelId="{A8E9B446-5DC4-4003-AE65-4884C20F8057}" type="presOf" srcId="{5CD517FB-3718-425F-A784-EFE51DBD240B}" destId="{71C195B4-03C6-4CA7-B456-39D82DACBF2F}" srcOrd="0" destOrd="0" presId="urn:microsoft.com/office/officeart/2005/8/layout/matrix1"/>
    <dgm:cxn modelId="{9C70C24D-B923-4D93-B572-1C4C46047983}" type="presParOf" srcId="{F25252E5-30F4-4853-BC35-56BBA1A3A5CB}" destId="{A3F6E1E5-F317-470A-B3E6-D256BF33AE4C}" srcOrd="0" destOrd="0" presId="urn:microsoft.com/office/officeart/2005/8/layout/matrix1"/>
    <dgm:cxn modelId="{CB3F1CD4-5E12-4E5A-8775-2BA03D001536}" type="presParOf" srcId="{A3F6E1E5-F317-470A-B3E6-D256BF33AE4C}" destId="{97898B03-0CB7-486E-9A6C-B2814C5E2818}" srcOrd="0" destOrd="0" presId="urn:microsoft.com/office/officeart/2005/8/layout/matrix1"/>
    <dgm:cxn modelId="{5CA5B264-3452-40EB-9C07-67FECA7C8BF1}" type="presParOf" srcId="{A3F6E1E5-F317-470A-B3E6-D256BF33AE4C}" destId="{EC744859-E685-4CC0-9D27-611B7C4C8C0B}" srcOrd="1" destOrd="0" presId="urn:microsoft.com/office/officeart/2005/8/layout/matrix1"/>
    <dgm:cxn modelId="{47E471CE-B15C-48EE-A56D-91249316833D}" type="presParOf" srcId="{A3F6E1E5-F317-470A-B3E6-D256BF33AE4C}" destId="{FAC28B08-0A89-4C44-8CF5-00610330D487}" srcOrd="2" destOrd="0" presId="urn:microsoft.com/office/officeart/2005/8/layout/matrix1"/>
    <dgm:cxn modelId="{14111A62-24C5-46EA-89D2-7BF65F52A1FB}" type="presParOf" srcId="{A3F6E1E5-F317-470A-B3E6-D256BF33AE4C}" destId="{A200E8D8-96A5-4378-9DFF-C93189277A73}" srcOrd="3" destOrd="0" presId="urn:microsoft.com/office/officeart/2005/8/layout/matrix1"/>
    <dgm:cxn modelId="{23895588-BE20-47DE-9A76-535C13A27344}" type="presParOf" srcId="{A3F6E1E5-F317-470A-B3E6-D256BF33AE4C}" destId="{6D772EF3-D9EF-4FC8-A08F-30B3A5FB5D77}" srcOrd="4" destOrd="0" presId="urn:microsoft.com/office/officeart/2005/8/layout/matrix1"/>
    <dgm:cxn modelId="{576FBAEA-A223-47A0-87F8-D7052CA6AA87}" type="presParOf" srcId="{A3F6E1E5-F317-470A-B3E6-D256BF33AE4C}" destId="{B60DE0A9-F43E-4059-948B-AC8758ACF8CD}" srcOrd="5" destOrd="0" presId="urn:microsoft.com/office/officeart/2005/8/layout/matrix1"/>
    <dgm:cxn modelId="{13E357FE-2CCA-43B2-BA4B-40C91F96DB03}" type="presParOf" srcId="{A3F6E1E5-F317-470A-B3E6-D256BF33AE4C}" destId="{71C195B4-03C6-4CA7-B456-39D82DACBF2F}" srcOrd="6" destOrd="0" presId="urn:microsoft.com/office/officeart/2005/8/layout/matrix1"/>
    <dgm:cxn modelId="{59A8281A-2630-4E67-BEA8-998EC2530AD2}" type="presParOf" srcId="{A3F6E1E5-F317-470A-B3E6-D256BF33AE4C}" destId="{8FB60D1B-2AD8-4799-9A82-04D3AEBE7E99}" srcOrd="7" destOrd="0" presId="urn:microsoft.com/office/officeart/2005/8/layout/matrix1"/>
    <dgm:cxn modelId="{AD0CC59D-4DF3-4B91-B534-711E62B2AA43}" type="presParOf" srcId="{F25252E5-30F4-4853-BC35-56BBA1A3A5CB}" destId="{86DE40E8-710F-42AA-903F-78F6C11C6639}" srcOrd="1" destOrd="0" presId="urn:microsoft.com/office/officeart/2005/8/layout/matrix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B40FD3-F46E-4381-A4F5-21C87A9FCA4F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EA5E7D-3A97-406D-B367-1CA0A78F6160}">
      <dgm:prSet phldrT="[Текст]" custT="1"/>
      <dgm:spPr/>
      <dgm:t>
        <a:bodyPr/>
        <a:lstStyle/>
        <a:p>
          <a:r>
            <a:rPr lang="ru-RU" sz="2100" b="1" dirty="0" smtClean="0"/>
            <a:t>Штрафы, </a:t>
          </a:r>
        </a:p>
        <a:p>
          <a:r>
            <a:rPr lang="ru-RU" sz="2100" b="1" dirty="0" smtClean="0"/>
            <a:t>санкции, </a:t>
          </a:r>
        </a:p>
        <a:p>
          <a:r>
            <a:rPr lang="ru-RU" sz="2100" b="1" dirty="0" smtClean="0"/>
            <a:t>возмещение ущерба</a:t>
          </a:r>
          <a:endParaRPr lang="ru-RU" sz="2100" b="1" dirty="0"/>
        </a:p>
      </dgm:t>
    </dgm:pt>
    <dgm:pt modelId="{7015E492-7209-4CBE-A8B0-8B455D5A1A7F}" type="parTrans" cxnId="{4819A874-5C0B-4B57-AFDE-5B288606A964}">
      <dgm:prSet/>
      <dgm:spPr/>
      <dgm:t>
        <a:bodyPr/>
        <a:lstStyle/>
        <a:p>
          <a:endParaRPr lang="ru-RU"/>
        </a:p>
      </dgm:t>
    </dgm:pt>
    <dgm:pt modelId="{B2C05FD9-46EE-459C-8CB4-B4DAD282A3AD}" type="sibTrans" cxnId="{4819A874-5C0B-4B57-AFDE-5B288606A964}">
      <dgm:prSet/>
      <dgm:spPr/>
      <dgm:t>
        <a:bodyPr/>
        <a:lstStyle/>
        <a:p>
          <a:endParaRPr lang="ru-RU"/>
        </a:p>
      </dgm:t>
    </dgm:pt>
    <dgm:pt modelId="{47FC633F-2856-462B-84CF-DAEB25A13E42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Денежные взыскания взыскиваемые с лиц, виновных в совершении преступлений , и в возмещение ущерба имуществу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F7EB78C-2481-440F-A111-536796BE26FF}" type="parTrans" cxnId="{C3982040-19FD-453B-8271-20B9A850B70C}">
      <dgm:prSet/>
      <dgm:spPr/>
      <dgm:t>
        <a:bodyPr/>
        <a:lstStyle/>
        <a:p>
          <a:endParaRPr lang="ru-RU"/>
        </a:p>
      </dgm:t>
    </dgm:pt>
    <dgm:pt modelId="{C6BFD432-DFF2-4E97-A929-ABC92A30BA78}" type="sibTrans" cxnId="{C3982040-19FD-453B-8271-20B9A850B70C}">
      <dgm:prSet/>
      <dgm:spPr/>
      <dgm:t>
        <a:bodyPr/>
        <a:lstStyle/>
        <a:p>
          <a:endParaRPr lang="ru-RU"/>
        </a:p>
      </dgm:t>
    </dgm:pt>
    <dgm:pt modelId="{574BBCED-AA3C-410A-A75B-33C2EBD2BDF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Денежные взыскания за нарушение законодательства в области охраны окружающей среды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56BF215-4A7F-4D42-8801-82F19B9F53B1}" type="parTrans" cxnId="{CD0E0781-F7B5-4D01-BF92-4217561FFC11}">
      <dgm:prSet/>
      <dgm:spPr/>
      <dgm:t>
        <a:bodyPr/>
        <a:lstStyle/>
        <a:p>
          <a:endParaRPr lang="ru-RU"/>
        </a:p>
      </dgm:t>
    </dgm:pt>
    <dgm:pt modelId="{E22E5E1D-64CF-4674-B919-FD83E7F3DDE8}" type="sibTrans" cxnId="{CD0E0781-F7B5-4D01-BF92-4217561FFC11}">
      <dgm:prSet/>
      <dgm:spPr/>
      <dgm:t>
        <a:bodyPr/>
        <a:lstStyle/>
        <a:p>
          <a:endParaRPr lang="ru-RU"/>
        </a:p>
      </dgm:t>
    </dgm:pt>
    <dgm:pt modelId="{46A60A82-07BD-4185-87A2-7E17C963A734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Денежные взыскания за административные правонарушения в области государственного регулирования производства и оборота табачной продукции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0DDAA2C-F381-4EC4-A4BD-621B049D755E}" type="parTrans" cxnId="{4BFC83B5-06A3-4519-9ED3-6F4B2A9CE584}">
      <dgm:prSet/>
      <dgm:spPr/>
      <dgm:t>
        <a:bodyPr/>
        <a:lstStyle/>
        <a:p>
          <a:endParaRPr lang="ru-RU"/>
        </a:p>
      </dgm:t>
    </dgm:pt>
    <dgm:pt modelId="{4681EAAC-F481-4809-94CE-C7F3125B3DC2}" type="sibTrans" cxnId="{4BFC83B5-06A3-4519-9ED3-6F4B2A9CE584}">
      <dgm:prSet/>
      <dgm:spPr/>
      <dgm:t>
        <a:bodyPr/>
        <a:lstStyle/>
        <a:p>
          <a:endParaRPr lang="ru-RU"/>
        </a:p>
      </dgm:t>
    </dgm:pt>
    <dgm:pt modelId="{0E362744-4BD5-4B47-AE27-E83E7D2F5154}">
      <dgm:prSet phldrT="[Текст]" custT="1"/>
      <dgm:spPr>
        <a:scene3d>
          <a:camera prst="orthographicFront">
            <a:rot lat="0" lon="0" rev="0"/>
          </a:camera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Денежные взыскания за нарушение в области санитарно-эпидемиологического благополучия человека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C38F6D9-0431-4AC7-A4F1-32708A061D6D}" type="parTrans" cxnId="{F5654731-14E1-4C2F-8A06-33F6221A5A4A}">
      <dgm:prSet/>
      <dgm:spPr/>
      <dgm:t>
        <a:bodyPr/>
        <a:lstStyle/>
        <a:p>
          <a:endParaRPr lang="ru-RU"/>
        </a:p>
      </dgm:t>
    </dgm:pt>
    <dgm:pt modelId="{E2196B7F-E690-4A10-B214-C915028899C5}" type="sibTrans" cxnId="{F5654731-14E1-4C2F-8A06-33F6221A5A4A}">
      <dgm:prSet/>
      <dgm:spPr/>
      <dgm:t>
        <a:bodyPr/>
        <a:lstStyle/>
        <a:p>
          <a:endParaRPr lang="ru-RU"/>
        </a:p>
      </dgm:t>
    </dgm:pt>
    <dgm:pt modelId="{D4D10FBF-2C56-4464-B828-4B1583A12AE3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налогов и сборов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1D727FB-5F31-4A24-A701-898BFC7EEE62}" type="parTrans" cxnId="{90753A4B-DB84-401D-A16A-DD0078C3516E}">
      <dgm:prSet/>
      <dgm:spPr/>
      <dgm:t>
        <a:bodyPr/>
        <a:lstStyle/>
        <a:p>
          <a:endParaRPr lang="ru-RU"/>
        </a:p>
      </dgm:t>
    </dgm:pt>
    <dgm:pt modelId="{76E10716-6FB7-43A9-BF50-859AC896E163}" type="sibTrans" cxnId="{90753A4B-DB84-401D-A16A-DD0078C3516E}">
      <dgm:prSet/>
      <dgm:spPr/>
      <dgm:t>
        <a:bodyPr/>
        <a:lstStyle/>
        <a:p>
          <a:endParaRPr lang="ru-RU"/>
        </a:p>
      </dgm:t>
    </dgm:pt>
    <dgm:pt modelId="{344BD7E3-119A-4B22-BE24-0984D862A4A9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госрегулирования алкогольной продукции</a:t>
          </a:r>
        </a:p>
        <a:p>
          <a:endParaRPr lang="ru-RU" sz="700" dirty="0"/>
        </a:p>
      </dgm:t>
    </dgm:pt>
    <dgm:pt modelId="{EE95A77A-F9B1-4942-9D4F-3A1309169627}" type="parTrans" cxnId="{C7FCDFE8-A79B-48A0-951C-12423AA034D8}">
      <dgm:prSet/>
      <dgm:spPr/>
      <dgm:t>
        <a:bodyPr/>
        <a:lstStyle/>
        <a:p>
          <a:endParaRPr lang="ru-RU"/>
        </a:p>
      </dgm:t>
    </dgm:pt>
    <dgm:pt modelId="{F07A06BC-C0AD-49A7-B565-DFA86FBBF7B1}" type="sibTrans" cxnId="{C7FCDFE8-A79B-48A0-951C-12423AA034D8}">
      <dgm:prSet/>
      <dgm:spPr/>
      <dgm:t>
        <a:bodyPr/>
        <a:lstStyle/>
        <a:p>
          <a:endParaRPr lang="ru-RU"/>
        </a:p>
      </dgm:t>
    </dgm:pt>
    <dgm:pt modelId="{FB8E11EE-C371-48A6-B820-1A5EC302C7D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Денежные взыскания за нарушение законодательства  о контрактной системе в сфере закупок, товаров, услуг для муниципальных нужд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9A2B89F-970C-45EF-9778-755D6A5CBE1A}" type="parTrans" cxnId="{F74FEEF5-3D70-4988-A75D-5B055BBCFEB0}">
      <dgm:prSet/>
      <dgm:spPr/>
      <dgm:t>
        <a:bodyPr/>
        <a:lstStyle/>
        <a:p>
          <a:endParaRPr lang="ru-RU"/>
        </a:p>
      </dgm:t>
    </dgm:pt>
    <dgm:pt modelId="{DCCF4567-3C92-4AAF-BC3F-A0AF9EC6EF95}" type="sibTrans" cxnId="{F74FEEF5-3D70-4988-A75D-5B055BBCFEB0}">
      <dgm:prSet/>
      <dgm:spPr/>
      <dgm:t>
        <a:bodyPr/>
        <a:lstStyle/>
        <a:p>
          <a:endParaRPr lang="ru-RU"/>
        </a:p>
      </dgm:t>
    </dgm:pt>
    <dgm:pt modelId="{4677D1B9-93A7-441A-A818-772046C6E53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Денежные взыскания за нарушение законодательства об административных правонарушениях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5A0EF30-6FC8-4D29-AA54-C93FB270CC93}" type="parTrans" cxnId="{61EB3EC8-2782-4914-A32E-2A18429E1A53}">
      <dgm:prSet/>
      <dgm:spPr/>
      <dgm:t>
        <a:bodyPr/>
        <a:lstStyle/>
        <a:p>
          <a:endParaRPr lang="ru-RU"/>
        </a:p>
      </dgm:t>
    </dgm:pt>
    <dgm:pt modelId="{4F5A439C-79DB-4A9D-95AF-2AEEC52D9E28}" type="sibTrans" cxnId="{61EB3EC8-2782-4914-A32E-2A18429E1A53}">
      <dgm:prSet/>
      <dgm:spPr/>
      <dgm:t>
        <a:bodyPr/>
        <a:lstStyle/>
        <a:p>
          <a:endParaRPr lang="ru-RU"/>
        </a:p>
      </dgm:t>
    </dgm:pt>
    <dgm:pt modelId="{4C01CFBD-419F-41B6-8946-DC66793F695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Прочие штрафы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5D1B0AB-FBA3-4152-A6F8-509AFC3D0F0A}" type="parTrans" cxnId="{8214469D-FEF1-49CE-9E17-95BE0AD4EF08}">
      <dgm:prSet/>
      <dgm:spPr/>
      <dgm:t>
        <a:bodyPr/>
        <a:lstStyle/>
        <a:p>
          <a:endParaRPr lang="ru-RU"/>
        </a:p>
      </dgm:t>
    </dgm:pt>
    <dgm:pt modelId="{5E64918B-334D-411B-9036-E91BFF27FC37}" type="sibTrans" cxnId="{8214469D-FEF1-49CE-9E17-95BE0AD4EF08}">
      <dgm:prSet/>
      <dgm:spPr/>
      <dgm:t>
        <a:bodyPr/>
        <a:lstStyle/>
        <a:p>
          <a:endParaRPr lang="ru-RU"/>
        </a:p>
      </dgm:t>
    </dgm:pt>
    <dgm:pt modelId="{C0F12645-131D-4E44-B18B-895F2323C4D2}" type="pres">
      <dgm:prSet presAssocID="{95B40FD3-F46E-4381-A4F5-21C87A9FCA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6E19E-219B-4071-B373-A327065AA593}" type="pres">
      <dgm:prSet presAssocID="{CEEA5E7D-3A97-406D-B367-1CA0A78F6160}" presName="centerShape" presStyleLbl="node0" presStyleIdx="0" presStyleCnt="1" custScaleX="177156" custScaleY="177156" custLinFactNeighborX="3260" custLinFactNeighborY="875"/>
      <dgm:spPr/>
      <dgm:t>
        <a:bodyPr/>
        <a:lstStyle/>
        <a:p>
          <a:endParaRPr lang="ru-RU"/>
        </a:p>
      </dgm:t>
    </dgm:pt>
    <dgm:pt modelId="{98DE8464-038B-4591-83FF-D03D5C3CA815}" type="pres">
      <dgm:prSet presAssocID="{47FC633F-2856-462B-84CF-DAEB25A13E42}" presName="node" presStyleLbl="node1" presStyleIdx="0" presStyleCnt="9" custScaleX="194872" custScaleY="194872" custRadScaleRad="86637" custRadScaleInc="-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B40D8-92D0-4F62-919F-601558563E24}" type="pres">
      <dgm:prSet presAssocID="{47FC633F-2856-462B-84CF-DAEB25A13E42}" presName="dummy" presStyleCnt="0"/>
      <dgm:spPr/>
    </dgm:pt>
    <dgm:pt modelId="{54184250-93E8-4E66-9D0D-FDCC91930EDB}" type="pres">
      <dgm:prSet presAssocID="{C6BFD432-DFF2-4E97-A929-ABC92A30BA78}" presName="sibTrans" presStyleLbl="sibTrans2D1" presStyleIdx="0" presStyleCnt="9"/>
      <dgm:spPr/>
      <dgm:t>
        <a:bodyPr/>
        <a:lstStyle/>
        <a:p>
          <a:endParaRPr lang="ru-RU"/>
        </a:p>
      </dgm:t>
    </dgm:pt>
    <dgm:pt modelId="{982779F7-909D-4B61-B74C-82342087E6B4}" type="pres">
      <dgm:prSet presAssocID="{D4D10FBF-2C56-4464-B828-4B1583A12AE3}" presName="node" presStyleLbl="node1" presStyleIdx="1" presStyleCnt="9" custScaleX="194872" custScaleY="194872" custRadScaleRad="103192" custRadScaleInc="1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52C37-17EA-4C08-BAF8-60CB790AF6CD}" type="pres">
      <dgm:prSet presAssocID="{D4D10FBF-2C56-4464-B828-4B1583A12AE3}" presName="dummy" presStyleCnt="0"/>
      <dgm:spPr/>
    </dgm:pt>
    <dgm:pt modelId="{6595FD74-CAF9-49EA-A3E9-1A137A0092CC}" type="pres">
      <dgm:prSet presAssocID="{76E10716-6FB7-43A9-BF50-859AC896E163}" presName="sibTrans" presStyleLbl="sibTrans2D1" presStyleIdx="1" presStyleCnt="9"/>
      <dgm:spPr/>
      <dgm:t>
        <a:bodyPr/>
        <a:lstStyle/>
        <a:p>
          <a:endParaRPr lang="ru-RU"/>
        </a:p>
      </dgm:t>
    </dgm:pt>
    <dgm:pt modelId="{8656D2AC-0383-48C0-AC2A-AFC5A0FF3EA6}" type="pres">
      <dgm:prSet presAssocID="{344BD7E3-119A-4B22-BE24-0984D862A4A9}" presName="node" presStyleLbl="node1" presStyleIdx="2" presStyleCnt="9" custScaleX="194872" custScaleY="194872" custRadScaleRad="109713" custRadScaleInc="-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F3F48-1016-478E-A944-FC1E9DDFF0E8}" type="pres">
      <dgm:prSet presAssocID="{344BD7E3-119A-4B22-BE24-0984D862A4A9}" presName="dummy" presStyleCnt="0"/>
      <dgm:spPr/>
    </dgm:pt>
    <dgm:pt modelId="{33C2A7BD-3ECD-4F98-8C05-F40448BBC768}" type="pres">
      <dgm:prSet presAssocID="{F07A06BC-C0AD-49A7-B565-DFA86FBBF7B1}" presName="sibTrans" presStyleLbl="sibTrans2D1" presStyleIdx="2" presStyleCnt="9"/>
      <dgm:spPr/>
      <dgm:t>
        <a:bodyPr/>
        <a:lstStyle/>
        <a:p>
          <a:endParaRPr lang="ru-RU"/>
        </a:p>
      </dgm:t>
    </dgm:pt>
    <dgm:pt modelId="{D4C844CF-B414-448A-B1CA-9A666180937E}" type="pres">
      <dgm:prSet presAssocID="{574BBCED-AA3C-410A-A75B-33C2EBD2BDFC}" presName="node" presStyleLbl="node1" presStyleIdx="3" presStyleCnt="9" custScaleX="194872" custScaleY="194872" custRadScaleRad="132499" custRadScaleInc="-8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19F90-E93C-49D8-BD2A-330451F8D466}" type="pres">
      <dgm:prSet presAssocID="{574BBCED-AA3C-410A-A75B-33C2EBD2BDFC}" presName="dummy" presStyleCnt="0"/>
      <dgm:spPr/>
    </dgm:pt>
    <dgm:pt modelId="{5715959C-7BEB-4A32-A2A0-3D27C75E3F2F}" type="pres">
      <dgm:prSet presAssocID="{E22E5E1D-64CF-4674-B919-FD83E7F3DDE8}" presName="sibTrans" presStyleLbl="sibTrans2D1" presStyleIdx="3" presStyleCnt="9" custLinFactNeighborX="196" custLinFactNeighborY="413"/>
      <dgm:spPr/>
      <dgm:t>
        <a:bodyPr/>
        <a:lstStyle/>
        <a:p>
          <a:endParaRPr lang="ru-RU"/>
        </a:p>
      </dgm:t>
    </dgm:pt>
    <dgm:pt modelId="{913CF082-B4D1-48F3-AD37-CC2F4296E448}" type="pres">
      <dgm:prSet presAssocID="{46A60A82-07BD-4185-87A2-7E17C963A734}" presName="node" presStyleLbl="node1" presStyleIdx="4" presStyleCnt="9" custScaleX="194872" custScaleY="194872" custRadScaleRad="93776" custRadScaleInc="-99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359BA-BB42-4065-B212-533CD82A979A}" type="pres">
      <dgm:prSet presAssocID="{46A60A82-07BD-4185-87A2-7E17C963A734}" presName="dummy" presStyleCnt="0"/>
      <dgm:spPr/>
    </dgm:pt>
    <dgm:pt modelId="{3367DD35-8E38-49C2-8985-B7E5192D4F1A}" type="pres">
      <dgm:prSet presAssocID="{4681EAAC-F481-4809-94CE-C7F3125B3DC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C748CF8E-A078-4B9D-A272-D4BEC44DCB90}" type="pres">
      <dgm:prSet presAssocID="{0E362744-4BD5-4B47-AE27-E83E7D2F5154}" presName="node" presStyleLbl="node1" presStyleIdx="5" presStyleCnt="9" custScaleX="194872" custScaleY="194872" custRadScaleRad="90228" custRadScaleInc="-8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020B8-A138-4EC7-9EAF-A68FB1F0EBEB}" type="pres">
      <dgm:prSet presAssocID="{0E362744-4BD5-4B47-AE27-E83E7D2F5154}" presName="dummy" presStyleCnt="0"/>
      <dgm:spPr/>
    </dgm:pt>
    <dgm:pt modelId="{BBED1624-BC36-49B6-8F87-79A4E4C6F176}" type="pres">
      <dgm:prSet presAssocID="{E2196B7F-E690-4A10-B214-C915028899C5}" presName="sibTrans" presStyleLbl="sibTrans2D1" presStyleIdx="5" presStyleCnt="9"/>
      <dgm:spPr/>
      <dgm:t>
        <a:bodyPr/>
        <a:lstStyle/>
        <a:p>
          <a:endParaRPr lang="ru-RU"/>
        </a:p>
      </dgm:t>
    </dgm:pt>
    <dgm:pt modelId="{BA0E6D0B-F71F-4441-BC89-143C937079E0}" type="pres">
      <dgm:prSet presAssocID="{FB8E11EE-C371-48A6-B820-1A5EC302C7D0}" presName="node" presStyleLbl="node1" presStyleIdx="6" presStyleCnt="9" custScaleX="220894" custScaleY="220896" custRadScaleRad="109154" custRadScaleInc="55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1FC05-DDDA-415A-80ED-F50CD14B2D3B}" type="pres">
      <dgm:prSet presAssocID="{FB8E11EE-C371-48A6-B820-1A5EC302C7D0}" presName="dummy" presStyleCnt="0"/>
      <dgm:spPr/>
    </dgm:pt>
    <dgm:pt modelId="{558ABFF9-BD11-4159-B351-0FC1722E76E4}" type="pres">
      <dgm:prSet presAssocID="{DCCF4567-3C92-4AAF-BC3F-A0AF9EC6EF95}" presName="sibTrans" presStyleLbl="sibTrans2D1" presStyleIdx="6" presStyleCnt="9"/>
      <dgm:spPr/>
      <dgm:t>
        <a:bodyPr/>
        <a:lstStyle/>
        <a:p>
          <a:endParaRPr lang="ru-RU"/>
        </a:p>
      </dgm:t>
    </dgm:pt>
    <dgm:pt modelId="{1C1DF4B5-158B-4A7E-A6CE-FFFF6198AC9C}" type="pres">
      <dgm:prSet presAssocID="{4677D1B9-93A7-441A-A818-772046C6E536}" presName="node" presStyleLbl="node1" presStyleIdx="7" presStyleCnt="9" custScaleX="259942" custScaleY="211139" custRadScaleRad="128552" custRadScaleInc="39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CE3A0-78FF-4A2D-9F5F-444CBE3993E7}" type="pres">
      <dgm:prSet presAssocID="{4677D1B9-93A7-441A-A818-772046C6E536}" presName="dummy" presStyleCnt="0"/>
      <dgm:spPr/>
    </dgm:pt>
    <dgm:pt modelId="{5AFAC611-9598-4DD2-A426-09C989C1DB17}" type="pres">
      <dgm:prSet presAssocID="{4F5A439C-79DB-4A9D-95AF-2AEEC52D9E28}" presName="sibTrans" presStyleLbl="sibTrans2D1" presStyleIdx="7" presStyleCnt="9"/>
      <dgm:spPr/>
      <dgm:t>
        <a:bodyPr/>
        <a:lstStyle/>
        <a:p>
          <a:endParaRPr lang="ru-RU"/>
        </a:p>
      </dgm:t>
    </dgm:pt>
    <dgm:pt modelId="{AF7E5B89-8AA2-4710-BAC5-98D9C057323A}" type="pres">
      <dgm:prSet presAssocID="{4C01CFBD-419F-41B6-8946-DC66793F6952}" presName="node" presStyleLbl="node1" presStyleIdx="8" presStyleCnt="9" custScaleX="194872" custScaleY="194872" custRadScaleRad="116804" custRadScaleInc="-15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0324C-2E99-4BF4-BE43-48579C5FCA3A}" type="pres">
      <dgm:prSet presAssocID="{4C01CFBD-419F-41B6-8946-DC66793F6952}" presName="dummy" presStyleCnt="0"/>
      <dgm:spPr/>
    </dgm:pt>
    <dgm:pt modelId="{59280A1C-C5DE-43CA-BB65-AD62BC2ADE7B}" type="pres">
      <dgm:prSet presAssocID="{5E64918B-334D-411B-9036-E91BFF27FC37}" presName="sibTrans" presStyleLbl="sibTrans2D1" presStyleIdx="8" presStyleCnt="9" custLinFactNeighborX="196" custLinFactNeighborY="413"/>
      <dgm:spPr/>
      <dgm:t>
        <a:bodyPr/>
        <a:lstStyle/>
        <a:p>
          <a:endParaRPr lang="ru-RU"/>
        </a:p>
      </dgm:t>
    </dgm:pt>
  </dgm:ptLst>
  <dgm:cxnLst>
    <dgm:cxn modelId="{67A5B39B-47F7-4F75-B25C-CB4063302B7A}" type="presOf" srcId="{0E362744-4BD5-4B47-AE27-E83E7D2F5154}" destId="{C748CF8E-A078-4B9D-A272-D4BEC44DCB90}" srcOrd="0" destOrd="0" presId="urn:microsoft.com/office/officeart/2005/8/layout/radial6"/>
    <dgm:cxn modelId="{DAFD1C75-ADF6-4608-A79A-871D0CC74B77}" type="presOf" srcId="{DCCF4567-3C92-4AAF-BC3F-A0AF9EC6EF95}" destId="{558ABFF9-BD11-4159-B351-0FC1722E76E4}" srcOrd="0" destOrd="0" presId="urn:microsoft.com/office/officeart/2005/8/layout/radial6"/>
    <dgm:cxn modelId="{C7FCDFE8-A79B-48A0-951C-12423AA034D8}" srcId="{CEEA5E7D-3A97-406D-B367-1CA0A78F6160}" destId="{344BD7E3-119A-4B22-BE24-0984D862A4A9}" srcOrd="2" destOrd="0" parTransId="{EE95A77A-F9B1-4942-9D4F-3A1309169627}" sibTransId="{F07A06BC-C0AD-49A7-B565-DFA86FBBF7B1}"/>
    <dgm:cxn modelId="{CD0E0781-F7B5-4D01-BF92-4217561FFC11}" srcId="{CEEA5E7D-3A97-406D-B367-1CA0A78F6160}" destId="{574BBCED-AA3C-410A-A75B-33C2EBD2BDFC}" srcOrd="3" destOrd="0" parTransId="{756BF215-4A7F-4D42-8801-82F19B9F53B1}" sibTransId="{E22E5E1D-64CF-4674-B919-FD83E7F3DDE8}"/>
    <dgm:cxn modelId="{5EC5048C-48C0-4E28-8F44-3885FAB844DD}" type="presOf" srcId="{E2196B7F-E690-4A10-B214-C915028899C5}" destId="{BBED1624-BC36-49B6-8F87-79A4E4C6F176}" srcOrd="0" destOrd="0" presId="urn:microsoft.com/office/officeart/2005/8/layout/radial6"/>
    <dgm:cxn modelId="{8214469D-FEF1-49CE-9E17-95BE0AD4EF08}" srcId="{CEEA5E7D-3A97-406D-B367-1CA0A78F6160}" destId="{4C01CFBD-419F-41B6-8946-DC66793F6952}" srcOrd="8" destOrd="0" parTransId="{C5D1B0AB-FBA3-4152-A6F8-509AFC3D0F0A}" sibTransId="{5E64918B-334D-411B-9036-E91BFF27FC37}"/>
    <dgm:cxn modelId="{4819A874-5C0B-4B57-AFDE-5B288606A964}" srcId="{95B40FD3-F46E-4381-A4F5-21C87A9FCA4F}" destId="{CEEA5E7D-3A97-406D-B367-1CA0A78F6160}" srcOrd="0" destOrd="0" parTransId="{7015E492-7209-4CBE-A8B0-8B455D5A1A7F}" sibTransId="{B2C05FD9-46EE-459C-8CB4-B4DAD282A3AD}"/>
    <dgm:cxn modelId="{C3982040-19FD-453B-8271-20B9A850B70C}" srcId="{CEEA5E7D-3A97-406D-B367-1CA0A78F6160}" destId="{47FC633F-2856-462B-84CF-DAEB25A13E42}" srcOrd="0" destOrd="0" parTransId="{FF7EB78C-2481-440F-A111-536796BE26FF}" sibTransId="{C6BFD432-DFF2-4E97-A929-ABC92A30BA78}"/>
    <dgm:cxn modelId="{8F1DC536-2781-4D53-B0F3-0A14A2906B9E}" type="presOf" srcId="{95B40FD3-F46E-4381-A4F5-21C87A9FCA4F}" destId="{C0F12645-131D-4E44-B18B-895F2323C4D2}" srcOrd="0" destOrd="0" presId="urn:microsoft.com/office/officeart/2005/8/layout/radial6"/>
    <dgm:cxn modelId="{D9D97384-C5AB-4B88-8D51-6BEBBB08BDDD}" type="presOf" srcId="{47FC633F-2856-462B-84CF-DAEB25A13E42}" destId="{98DE8464-038B-4591-83FF-D03D5C3CA815}" srcOrd="0" destOrd="0" presId="urn:microsoft.com/office/officeart/2005/8/layout/radial6"/>
    <dgm:cxn modelId="{61EB3EC8-2782-4914-A32E-2A18429E1A53}" srcId="{CEEA5E7D-3A97-406D-B367-1CA0A78F6160}" destId="{4677D1B9-93A7-441A-A818-772046C6E536}" srcOrd="7" destOrd="0" parTransId="{35A0EF30-6FC8-4D29-AA54-C93FB270CC93}" sibTransId="{4F5A439C-79DB-4A9D-95AF-2AEEC52D9E28}"/>
    <dgm:cxn modelId="{CC2423BE-B5F1-4282-A499-853D730AAFB7}" type="presOf" srcId="{CEEA5E7D-3A97-406D-B367-1CA0A78F6160}" destId="{24E6E19E-219B-4071-B373-A327065AA593}" srcOrd="0" destOrd="0" presId="urn:microsoft.com/office/officeart/2005/8/layout/radial6"/>
    <dgm:cxn modelId="{8AFF6B84-66E5-4BC3-8BDC-B2993E5FAE13}" type="presOf" srcId="{E22E5E1D-64CF-4674-B919-FD83E7F3DDE8}" destId="{5715959C-7BEB-4A32-A2A0-3D27C75E3F2F}" srcOrd="0" destOrd="0" presId="urn:microsoft.com/office/officeart/2005/8/layout/radial6"/>
    <dgm:cxn modelId="{94FA739D-CAA8-42B1-899A-5BE94AE9C9BE}" type="presOf" srcId="{FB8E11EE-C371-48A6-B820-1A5EC302C7D0}" destId="{BA0E6D0B-F71F-4441-BC89-143C937079E0}" srcOrd="0" destOrd="0" presId="urn:microsoft.com/office/officeart/2005/8/layout/radial6"/>
    <dgm:cxn modelId="{7BC30A01-094F-44D7-AA60-E4712ECEF0F0}" type="presOf" srcId="{574BBCED-AA3C-410A-A75B-33C2EBD2BDFC}" destId="{D4C844CF-B414-448A-B1CA-9A666180937E}" srcOrd="0" destOrd="0" presId="urn:microsoft.com/office/officeart/2005/8/layout/radial6"/>
    <dgm:cxn modelId="{A16F7B9E-8535-4637-A805-4F4A0CDB0737}" type="presOf" srcId="{344BD7E3-119A-4B22-BE24-0984D862A4A9}" destId="{8656D2AC-0383-48C0-AC2A-AFC5A0FF3EA6}" srcOrd="0" destOrd="0" presId="urn:microsoft.com/office/officeart/2005/8/layout/radial6"/>
    <dgm:cxn modelId="{9879BDE4-D34B-419B-B8BB-244DC03AC32F}" type="presOf" srcId="{4677D1B9-93A7-441A-A818-772046C6E536}" destId="{1C1DF4B5-158B-4A7E-A6CE-FFFF6198AC9C}" srcOrd="0" destOrd="0" presId="urn:microsoft.com/office/officeart/2005/8/layout/radial6"/>
    <dgm:cxn modelId="{4BFC83B5-06A3-4519-9ED3-6F4B2A9CE584}" srcId="{CEEA5E7D-3A97-406D-B367-1CA0A78F6160}" destId="{46A60A82-07BD-4185-87A2-7E17C963A734}" srcOrd="4" destOrd="0" parTransId="{30DDAA2C-F381-4EC4-A4BD-621B049D755E}" sibTransId="{4681EAAC-F481-4809-94CE-C7F3125B3DC2}"/>
    <dgm:cxn modelId="{359889B5-0BD0-4290-B20C-E7C5D6248EF2}" type="presOf" srcId="{C6BFD432-DFF2-4E97-A929-ABC92A30BA78}" destId="{54184250-93E8-4E66-9D0D-FDCC91930EDB}" srcOrd="0" destOrd="0" presId="urn:microsoft.com/office/officeart/2005/8/layout/radial6"/>
    <dgm:cxn modelId="{4CDF056B-6B34-416E-B367-51E2EE7E03BF}" type="presOf" srcId="{4F5A439C-79DB-4A9D-95AF-2AEEC52D9E28}" destId="{5AFAC611-9598-4DD2-A426-09C989C1DB17}" srcOrd="0" destOrd="0" presId="urn:microsoft.com/office/officeart/2005/8/layout/radial6"/>
    <dgm:cxn modelId="{101E825D-3F10-4711-B365-078995A887CE}" type="presOf" srcId="{4C01CFBD-419F-41B6-8946-DC66793F6952}" destId="{AF7E5B89-8AA2-4710-BAC5-98D9C057323A}" srcOrd="0" destOrd="0" presId="urn:microsoft.com/office/officeart/2005/8/layout/radial6"/>
    <dgm:cxn modelId="{90753A4B-DB84-401D-A16A-DD0078C3516E}" srcId="{CEEA5E7D-3A97-406D-B367-1CA0A78F6160}" destId="{D4D10FBF-2C56-4464-B828-4B1583A12AE3}" srcOrd="1" destOrd="0" parTransId="{11D727FB-5F31-4A24-A701-898BFC7EEE62}" sibTransId="{76E10716-6FB7-43A9-BF50-859AC896E163}"/>
    <dgm:cxn modelId="{74E9BC8E-28A2-42CF-95F1-8089D396786C}" type="presOf" srcId="{F07A06BC-C0AD-49A7-B565-DFA86FBBF7B1}" destId="{33C2A7BD-3ECD-4F98-8C05-F40448BBC768}" srcOrd="0" destOrd="0" presId="urn:microsoft.com/office/officeart/2005/8/layout/radial6"/>
    <dgm:cxn modelId="{8AE4AFD8-B516-4856-B452-4A3FC83C2240}" type="presOf" srcId="{4681EAAC-F481-4809-94CE-C7F3125B3DC2}" destId="{3367DD35-8E38-49C2-8985-B7E5192D4F1A}" srcOrd="0" destOrd="0" presId="urn:microsoft.com/office/officeart/2005/8/layout/radial6"/>
    <dgm:cxn modelId="{779F47EC-2A0F-488A-8DA3-044009BAD776}" type="presOf" srcId="{46A60A82-07BD-4185-87A2-7E17C963A734}" destId="{913CF082-B4D1-48F3-AD37-CC2F4296E448}" srcOrd="0" destOrd="0" presId="urn:microsoft.com/office/officeart/2005/8/layout/radial6"/>
    <dgm:cxn modelId="{95FAA0F3-5270-43B3-813E-AA1E4CE89E2F}" type="presOf" srcId="{5E64918B-334D-411B-9036-E91BFF27FC37}" destId="{59280A1C-C5DE-43CA-BB65-AD62BC2ADE7B}" srcOrd="0" destOrd="0" presId="urn:microsoft.com/office/officeart/2005/8/layout/radial6"/>
    <dgm:cxn modelId="{CABD6CE6-45EE-4007-B53D-30D2E70EA6A9}" type="presOf" srcId="{76E10716-6FB7-43A9-BF50-859AC896E163}" destId="{6595FD74-CAF9-49EA-A3E9-1A137A0092CC}" srcOrd="0" destOrd="0" presId="urn:microsoft.com/office/officeart/2005/8/layout/radial6"/>
    <dgm:cxn modelId="{28761AFD-A2B8-4275-8BF8-6E8E6BA9ED25}" type="presOf" srcId="{D4D10FBF-2C56-4464-B828-4B1583A12AE3}" destId="{982779F7-909D-4B61-B74C-82342087E6B4}" srcOrd="0" destOrd="0" presId="urn:microsoft.com/office/officeart/2005/8/layout/radial6"/>
    <dgm:cxn modelId="{F74FEEF5-3D70-4988-A75D-5B055BBCFEB0}" srcId="{CEEA5E7D-3A97-406D-B367-1CA0A78F6160}" destId="{FB8E11EE-C371-48A6-B820-1A5EC302C7D0}" srcOrd="6" destOrd="0" parTransId="{39A2B89F-970C-45EF-9778-755D6A5CBE1A}" sibTransId="{DCCF4567-3C92-4AAF-BC3F-A0AF9EC6EF95}"/>
    <dgm:cxn modelId="{F5654731-14E1-4C2F-8A06-33F6221A5A4A}" srcId="{CEEA5E7D-3A97-406D-B367-1CA0A78F6160}" destId="{0E362744-4BD5-4B47-AE27-E83E7D2F5154}" srcOrd="5" destOrd="0" parTransId="{BC38F6D9-0431-4AC7-A4F1-32708A061D6D}" sibTransId="{E2196B7F-E690-4A10-B214-C915028899C5}"/>
    <dgm:cxn modelId="{F951C6BE-F57A-4A26-8985-179944157DBF}" type="presParOf" srcId="{C0F12645-131D-4E44-B18B-895F2323C4D2}" destId="{24E6E19E-219B-4071-B373-A327065AA593}" srcOrd="0" destOrd="0" presId="urn:microsoft.com/office/officeart/2005/8/layout/radial6"/>
    <dgm:cxn modelId="{92B3A416-F3A0-41B7-8B18-85599C06F78F}" type="presParOf" srcId="{C0F12645-131D-4E44-B18B-895F2323C4D2}" destId="{98DE8464-038B-4591-83FF-D03D5C3CA815}" srcOrd="1" destOrd="0" presId="urn:microsoft.com/office/officeart/2005/8/layout/radial6"/>
    <dgm:cxn modelId="{E5C25AC8-F484-4298-ABF5-D5D99E019914}" type="presParOf" srcId="{C0F12645-131D-4E44-B18B-895F2323C4D2}" destId="{148B40D8-92D0-4F62-919F-601558563E24}" srcOrd="2" destOrd="0" presId="urn:microsoft.com/office/officeart/2005/8/layout/radial6"/>
    <dgm:cxn modelId="{D73D3A4E-6033-48DC-96E2-779193FABFA9}" type="presParOf" srcId="{C0F12645-131D-4E44-B18B-895F2323C4D2}" destId="{54184250-93E8-4E66-9D0D-FDCC91930EDB}" srcOrd="3" destOrd="0" presId="urn:microsoft.com/office/officeart/2005/8/layout/radial6"/>
    <dgm:cxn modelId="{94755D55-C355-44E1-A05F-792FBD66D1A6}" type="presParOf" srcId="{C0F12645-131D-4E44-B18B-895F2323C4D2}" destId="{982779F7-909D-4B61-B74C-82342087E6B4}" srcOrd="4" destOrd="0" presId="urn:microsoft.com/office/officeart/2005/8/layout/radial6"/>
    <dgm:cxn modelId="{F6A8C40C-7D5B-4D07-800E-E7A60F971F2E}" type="presParOf" srcId="{C0F12645-131D-4E44-B18B-895F2323C4D2}" destId="{70452C37-17EA-4C08-BAF8-60CB790AF6CD}" srcOrd="5" destOrd="0" presId="urn:microsoft.com/office/officeart/2005/8/layout/radial6"/>
    <dgm:cxn modelId="{8D149B0A-D25F-4EBA-A73B-1C744040F54F}" type="presParOf" srcId="{C0F12645-131D-4E44-B18B-895F2323C4D2}" destId="{6595FD74-CAF9-49EA-A3E9-1A137A0092CC}" srcOrd="6" destOrd="0" presId="urn:microsoft.com/office/officeart/2005/8/layout/radial6"/>
    <dgm:cxn modelId="{BD146C2F-16E8-4692-B131-0B7BA88E1BBA}" type="presParOf" srcId="{C0F12645-131D-4E44-B18B-895F2323C4D2}" destId="{8656D2AC-0383-48C0-AC2A-AFC5A0FF3EA6}" srcOrd="7" destOrd="0" presId="urn:microsoft.com/office/officeart/2005/8/layout/radial6"/>
    <dgm:cxn modelId="{216FA453-3872-4A5C-828D-7B17376E09F3}" type="presParOf" srcId="{C0F12645-131D-4E44-B18B-895F2323C4D2}" destId="{AFBF3F48-1016-478E-A944-FC1E9DDFF0E8}" srcOrd="8" destOrd="0" presId="urn:microsoft.com/office/officeart/2005/8/layout/radial6"/>
    <dgm:cxn modelId="{E7381E3A-4C3F-482C-8D2B-9BF7D367127A}" type="presParOf" srcId="{C0F12645-131D-4E44-B18B-895F2323C4D2}" destId="{33C2A7BD-3ECD-4F98-8C05-F40448BBC768}" srcOrd="9" destOrd="0" presId="urn:microsoft.com/office/officeart/2005/8/layout/radial6"/>
    <dgm:cxn modelId="{E7124C24-274E-4C69-BD39-ED5BF8235A26}" type="presParOf" srcId="{C0F12645-131D-4E44-B18B-895F2323C4D2}" destId="{D4C844CF-B414-448A-B1CA-9A666180937E}" srcOrd="10" destOrd="0" presId="urn:microsoft.com/office/officeart/2005/8/layout/radial6"/>
    <dgm:cxn modelId="{C00AE1A4-3F84-4F27-931D-381F0D64ED25}" type="presParOf" srcId="{C0F12645-131D-4E44-B18B-895F2323C4D2}" destId="{66619F90-E93C-49D8-BD2A-330451F8D466}" srcOrd="11" destOrd="0" presId="urn:microsoft.com/office/officeart/2005/8/layout/radial6"/>
    <dgm:cxn modelId="{60016B4D-E1B9-424D-AAE2-8FE2A49C289A}" type="presParOf" srcId="{C0F12645-131D-4E44-B18B-895F2323C4D2}" destId="{5715959C-7BEB-4A32-A2A0-3D27C75E3F2F}" srcOrd="12" destOrd="0" presId="urn:microsoft.com/office/officeart/2005/8/layout/radial6"/>
    <dgm:cxn modelId="{0F4AE6C4-0840-4605-B725-145A5BB1AEA2}" type="presParOf" srcId="{C0F12645-131D-4E44-B18B-895F2323C4D2}" destId="{913CF082-B4D1-48F3-AD37-CC2F4296E448}" srcOrd="13" destOrd="0" presId="urn:microsoft.com/office/officeart/2005/8/layout/radial6"/>
    <dgm:cxn modelId="{DD2E2320-18E6-406D-A8A7-E98932EAC69D}" type="presParOf" srcId="{C0F12645-131D-4E44-B18B-895F2323C4D2}" destId="{3CB359BA-BB42-4065-B212-533CD82A979A}" srcOrd="14" destOrd="0" presId="urn:microsoft.com/office/officeart/2005/8/layout/radial6"/>
    <dgm:cxn modelId="{2F73EC79-8501-4C3F-8192-4610B940338D}" type="presParOf" srcId="{C0F12645-131D-4E44-B18B-895F2323C4D2}" destId="{3367DD35-8E38-49C2-8985-B7E5192D4F1A}" srcOrd="15" destOrd="0" presId="urn:microsoft.com/office/officeart/2005/8/layout/radial6"/>
    <dgm:cxn modelId="{77380D7D-A464-4AD4-90D8-799A75C5C029}" type="presParOf" srcId="{C0F12645-131D-4E44-B18B-895F2323C4D2}" destId="{C748CF8E-A078-4B9D-A272-D4BEC44DCB90}" srcOrd="16" destOrd="0" presId="urn:microsoft.com/office/officeart/2005/8/layout/radial6"/>
    <dgm:cxn modelId="{F3F8BC49-4583-4078-B583-E621D45856E7}" type="presParOf" srcId="{C0F12645-131D-4E44-B18B-895F2323C4D2}" destId="{09B020B8-A138-4EC7-9EAF-A68FB1F0EBEB}" srcOrd="17" destOrd="0" presId="urn:microsoft.com/office/officeart/2005/8/layout/radial6"/>
    <dgm:cxn modelId="{350B1498-52D6-410B-AA09-7B8C68BDFAB9}" type="presParOf" srcId="{C0F12645-131D-4E44-B18B-895F2323C4D2}" destId="{BBED1624-BC36-49B6-8F87-79A4E4C6F176}" srcOrd="18" destOrd="0" presId="urn:microsoft.com/office/officeart/2005/8/layout/radial6"/>
    <dgm:cxn modelId="{A2C4B129-3279-4235-A261-31BC193D70D6}" type="presParOf" srcId="{C0F12645-131D-4E44-B18B-895F2323C4D2}" destId="{BA0E6D0B-F71F-4441-BC89-143C937079E0}" srcOrd="19" destOrd="0" presId="urn:microsoft.com/office/officeart/2005/8/layout/radial6"/>
    <dgm:cxn modelId="{18956DA8-938F-473F-8C52-14D6ED191535}" type="presParOf" srcId="{C0F12645-131D-4E44-B18B-895F2323C4D2}" destId="{2341FC05-DDDA-415A-80ED-F50CD14B2D3B}" srcOrd="20" destOrd="0" presId="urn:microsoft.com/office/officeart/2005/8/layout/radial6"/>
    <dgm:cxn modelId="{1B4C69F1-864E-4AD4-B4DD-E87442AE1941}" type="presParOf" srcId="{C0F12645-131D-4E44-B18B-895F2323C4D2}" destId="{558ABFF9-BD11-4159-B351-0FC1722E76E4}" srcOrd="21" destOrd="0" presId="urn:microsoft.com/office/officeart/2005/8/layout/radial6"/>
    <dgm:cxn modelId="{D5ED4972-1F67-4B72-BC14-84495AD7BF39}" type="presParOf" srcId="{C0F12645-131D-4E44-B18B-895F2323C4D2}" destId="{1C1DF4B5-158B-4A7E-A6CE-FFFF6198AC9C}" srcOrd="22" destOrd="0" presId="urn:microsoft.com/office/officeart/2005/8/layout/radial6"/>
    <dgm:cxn modelId="{C6584F40-B5A1-4093-A5BB-EB057D9FE231}" type="presParOf" srcId="{C0F12645-131D-4E44-B18B-895F2323C4D2}" destId="{A66CE3A0-78FF-4A2D-9F5F-444CBE3993E7}" srcOrd="23" destOrd="0" presId="urn:microsoft.com/office/officeart/2005/8/layout/radial6"/>
    <dgm:cxn modelId="{0154A0B0-9C75-4325-9734-A3D11CEFEA38}" type="presParOf" srcId="{C0F12645-131D-4E44-B18B-895F2323C4D2}" destId="{5AFAC611-9598-4DD2-A426-09C989C1DB17}" srcOrd="24" destOrd="0" presId="urn:microsoft.com/office/officeart/2005/8/layout/radial6"/>
    <dgm:cxn modelId="{9D36860E-1D29-4828-B281-CB3151857A79}" type="presParOf" srcId="{C0F12645-131D-4E44-B18B-895F2323C4D2}" destId="{AF7E5B89-8AA2-4710-BAC5-98D9C057323A}" srcOrd="25" destOrd="0" presId="urn:microsoft.com/office/officeart/2005/8/layout/radial6"/>
    <dgm:cxn modelId="{1576D73D-7A92-4C60-8249-481129B17140}" type="presParOf" srcId="{C0F12645-131D-4E44-B18B-895F2323C4D2}" destId="{6D30324C-2E99-4BF4-BE43-48579C5FCA3A}" srcOrd="26" destOrd="0" presId="urn:microsoft.com/office/officeart/2005/8/layout/radial6"/>
    <dgm:cxn modelId="{C7265496-F91C-48C9-BBBF-CE81F4F42B79}" type="presParOf" srcId="{C0F12645-131D-4E44-B18B-895F2323C4D2}" destId="{59280A1C-C5DE-43CA-BB65-AD62BC2ADE7B}" srcOrd="27" destOrd="0" presId="urn:microsoft.com/office/officeart/2005/8/layout/radial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образования и повышение эффективности реализации молодежной политики на 2015-2017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21D8C7-587F-4FBA-8E15-446779BC3EAA}" type="presOf" srcId="{F1DD0186-C34A-43D7-BA29-A14012827AEB}" destId="{692815E3-934C-44BB-8825-450607602483}" srcOrd="0" destOrd="0" presId="urn:microsoft.com/office/officeart/2005/8/layout/vList2"/>
    <dgm:cxn modelId="{2DAE0964-CC67-43F8-9B11-10CDB9467122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616AFEA6-E2EE-412E-8C4D-4EB46F34E91F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1DE398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культуры, физической культуры, спорта и туризма  МО «Сернурский муниципальный район»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51D3-6A2F-47BD-8D62-B1D2F2F4E415}" type="presOf" srcId="{3674D49B-9AED-4C9C-BA9B-85464BF1DEA4}" destId="{A150A24D-8F9D-4A87-A37A-B61691E45E1D}" srcOrd="0" destOrd="0" presId="urn:microsoft.com/office/officeart/2005/8/layout/vList2"/>
    <dgm:cxn modelId="{435FB61B-7D2D-4633-A363-408EB4544632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30EA105A-3826-4C98-BA0E-0B15F5662C72}" type="presParOf" srcId="{A150A24D-8F9D-4A87-A37A-B61691E45E1D}" destId="{692815E3-934C-44BB-8825-450607602483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0.17742</cdr:x>
      <cdr:y>0.87672</cdr:y>
    </cdr:from>
    <cdr:to>
      <cdr:x>0.25807</cdr:x>
      <cdr:y>0.91781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571604" y="4572056"/>
          <a:ext cx="714423" cy="21428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0.12903</cdr:x>
      <cdr:y>0.13699</cdr:y>
    </cdr:from>
    <cdr:to>
      <cdr:x>0.20161</cdr:x>
      <cdr:y>0.20549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1142976" y="714404"/>
          <a:ext cx="642936" cy="35722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0.62096</cdr:x>
      <cdr:y>0.71233</cdr:y>
    </cdr:from>
    <cdr:to>
      <cdr:x>0.74193</cdr:x>
      <cdr:y>0.72603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5500694" y="3714800"/>
          <a:ext cx="1071590" cy="7144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0.25806</cdr:x>
      <cdr:y>0.89042</cdr:y>
    </cdr:from>
    <cdr:to>
      <cdr:x>0.26613</cdr:x>
      <cdr:y>0.95891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 flipV="1">
          <a:off x="2285977" y="4643493"/>
          <a:ext cx="71446" cy="35719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0.29032</cdr:x>
      <cdr:y>0.89042</cdr:y>
    </cdr:from>
    <cdr:to>
      <cdr:x>0.31451</cdr:x>
      <cdr:y>0.95891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H="1" flipV="1">
          <a:off x="2571735" y="4643494"/>
          <a:ext cx="214314" cy="35719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33CC"/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0.39516</cdr:x>
      <cdr:y>0.89042</cdr:y>
    </cdr:from>
    <cdr:to>
      <cdr:x>0.48387</cdr:x>
      <cdr:y>0.97261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3500430" y="4643494"/>
          <a:ext cx="785841" cy="4286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0.50806</cdr:x>
      <cdr:y>0.87672</cdr:y>
    </cdr:from>
    <cdr:to>
      <cdr:x>0.62096</cdr:x>
      <cdr:y>0.93151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500562" y="4572056"/>
          <a:ext cx="1000132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0.1129</cdr:x>
      <cdr:y>0.75343</cdr:y>
    </cdr:from>
    <cdr:to>
      <cdr:x>0.20968</cdr:x>
      <cdr:y>0.76713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1000100" y="3929114"/>
          <a:ext cx="857299" cy="7143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7C80"/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0.88478</cdr:y>
    </cdr:from>
    <cdr:to>
      <cdr:x>0.8473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152" y="3840171"/>
          <a:ext cx="45005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0.0726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0.88889</cdr:x>
      <cdr:y>0.02525</cdr:y>
    </cdr:from>
    <cdr:to>
      <cdr:x>1</cdr:x>
      <cdr:y>0.22729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86700" y="114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/>
            <a:t>т</a:t>
          </a:r>
          <a:r>
            <a:rPr lang="ru-RU" sz="1600" dirty="0" smtClean="0"/>
            <a:t>ыс. рублей</a:t>
          </a:r>
          <a:endParaRPr lang="ru-RU" sz="16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0.07892</cdr:y>
    </cdr:from>
    <cdr:to>
      <cdr:x>1</cdr:x>
      <cdr:y>0.15784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35719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0.22729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/>
            <a:t>т</a:t>
          </a:r>
          <a:r>
            <a:rPr lang="ru-RU" sz="1100" dirty="0" smtClean="0"/>
            <a:t>ыс.рублей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0.06452</cdr:x>
      <cdr:y>0.23288</cdr:y>
    </cdr:from>
    <cdr:to>
      <cdr:x>0.12097</cdr:x>
      <cdr:y>0.24658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571504" y="1214469"/>
          <a:ext cx="500109" cy="714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66FF"/>
          </a:solidFill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0.17742</cdr:x>
      <cdr:y>0.0685</cdr:y>
    </cdr:from>
    <cdr:to>
      <cdr:x>0.29839</cdr:x>
      <cdr:y>0.19179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1571636" y="357214"/>
          <a:ext cx="1071570" cy="64294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40000"/>
              <a:lumOff val="60000"/>
            </a:schemeClr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0.12097</cdr:x>
      <cdr:y>0.0822</cdr:y>
    </cdr:from>
    <cdr:to>
      <cdr:x>0.12903</cdr:x>
      <cdr:y>0.20548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>
          <a:off x="1071570" y="428652"/>
          <a:ext cx="71437" cy="64294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0.04839</cdr:x>
      <cdr:y>0.10959</cdr:y>
    </cdr:from>
    <cdr:to>
      <cdr:x>0.12097</cdr:x>
      <cdr:y>0.20549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428628" y="571528"/>
          <a:ext cx="642994" cy="50007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4">
              <a:lumMod val="75000"/>
            </a:schemeClr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0.34677</cdr:x>
      <cdr:y>0.06411</cdr:y>
    </cdr:from>
    <cdr:to>
      <cdr:x>0.41935</cdr:x>
      <cdr:y>0.11891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3071802" y="357214"/>
          <a:ext cx="642942" cy="3053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0.71795</cdr:y>
    </cdr:from>
    <cdr:to>
      <cdr:x>0.87903</cdr:x>
      <cdr:y>0.8718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>
          <a:off x="7072330" y="4000552"/>
          <a:ext cx="714380" cy="8572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0.19354</cdr:x>
      <cdr:y>0.73077</cdr:y>
    </cdr:from>
    <cdr:to>
      <cdr:x>0.30645</cdr:x>
      <cdr:y>0.75641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>
          <a:off x="1714480" y="4071990"/>
          <a:ext cx="1000131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0.27419</cdr:x>
      <cdr:y>0.85898</cdr:y>
    </cdr:from>
    <cdr:to>
      <cdr:x>0.41128</cdr:x>
      <cdr:y>0.92308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V="1">
          <a:off x="2428860" y="4786370"/>
          <a:ext cx="1214418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0.74193</cdr:x>
      <cdr:y>0.11539</cdr:y>
    </cdr:from>
    <cdr:to>
      <cdr:x>0.80645</cdr:x>
      <cdr:y>0.19231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>
          <a:off x="6572264" y="642966"/>
          <a:ext cx="571504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0.28206</cdr:y>
    </cdr:from>
    <cdr:to>
      <cdr:x>0.91129</cdr:x>
      <cdr:y>0.33334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7072330" y="1571660"/>
          <a:ext cx="1000192" cy="2857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0.80328</cdr:x>
      <cdr:y>0.0274</cdr:y>
    </cdr:from>
    <cdr:to>
      <cdr:x>0.9918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0924" y="142876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0.84375</cdr:x>
      <cdr:y>0</cdr:y>
    </cdr:from>
    <cdr:to>
      <cdr:x>1</cdr:x>
      <cdr:y>0.05405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58138" y="-142876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0.78298</cdr:x>
      <cdr:y>0.00947</cdr:y>
    </cdr:from>
    <cdr:to>
      <cdr:x>1</cdr:x>
      <cdr:y>0.08839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3650" y="42850"/>
          <a:ext cx="178595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0.86992</cdr:x>
      <cdr:y>0</cdr:y>
    </cdr:from>
    <cdr:to>
      <cdr:x>1</cdr:x>
      <cdr:y>0.05556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6742" y="-71438"/>
          <a:ext cx="114297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ыс. рублей</a:t>
          </a:r>
          <a:endParaRPr lang="ru-RU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0.14285</cdr:x>
      <cdr:y>0.90789</cdr:y>
    </cdr:from>
    <cdr:to>
      <cdr:x>0.92857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5852" y="5123770"/>
          <a:ext cx="7072351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 Всего – </a:t>
          </a:r>
          <a:r>
            <a:rPr lang="ru-RU" sz="1500" b="1" dirty="0" smtClean="0">
              <a:latin typeface="Comic Sans MS" pitchFamily="66" charset="0"/>
            </a:rPr>
            <a:t>207521,4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dirty="0"/>
        </a:p>
      </cdr:txBody>
    </cdr:sp>
  </cdr:relSizeAnchor>
  <cdr:relSizeAnchor xmlns:cdr="http://schemas.openxmlformats.org/drawingml/2006/chartDrawing">
    <cdr:from>
      <cdr:x>0.42064</cdr:x>
      <cdr:y>0.82278</cdr:y>
    </cdr:from>
    <cdr:to>
      <cdr:x>0.81994</cdr:x>
      <cdr:y>0.9092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86214" y="4643470"/>
          <a:ext cx="3594161" cy="487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0.27778</cdr:x>
      <cdr:y>0.90789</cdr:y>
    </cdr:from>
    <cdr:to>
      <cdr:x>0.85243</cdr:x>
      <cdr:y>0.97368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2500330" y="5123770"/>
          <a:ext cx="5172525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17" name="TextBox 3"/>
        <cdr:cNvSpPr txBox="1"/>
      </cdr:nvSpPr>
      <cdr:spPr>
        <a:xfrm xmlns:a="http://schemas.openxmlformats.org/drawingml/2006/main">
          <a:off x="7360335" y="222753"/>
          <a:ext cx="1484561" cy="29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500" dirty="0" smtClean="0"/>
            <a:t>Тыс. рублей</a:t>
          </a:r>
          <a:endParaRPr lang="ru-RU" sz="15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0.19271</cdr:x>
      <cdr:y>0.90789</cdr:y>
    </cdr:from>
    <cdr:to>
      <cdr:x>0.96528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5898" y="4929196"/>
          <a:ext cx="6357970" cy="3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17152,0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Тыс. рублей</a:t>
          </a:r>
          <a:endParaRPr lang="ru-RU" sz="15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etImage7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5" name="Рисунок 174" descr="gerb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0"/>
            <a:ext cx="1000131" cy="1130721"/>
          </a:xfrm>
          <a:prstGeom prst="rect">
            <a:avLst/>
          </a:prstGeom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71538" y="1357298"/>
            <a:ext cx="6786610" cy="1828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>
            <a:bevelT/>
          </a:sp3d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F12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БЮДЖЕТ ДЛЯ ГРАЖДАН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70F12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00166" y="4071942"/>
            <a:ext cx="6643734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Проект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бюджета  муниципального  образования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"Сернурский  муниципальный  район"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на  201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6 </a:t>
            </a:r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год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28625" y="142852"/>
            <a:ext cx="8215341" cy="1428760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Структура доходов бюджета муниципального образования</a:t>
            </a:r>
          </a:p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2016 год</a:t>
            </a:r>
            <a:endParaRPr lang="ru-RU" sz="27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500063" y="1860550"/>
          <a:ext cx="8494712" cy="2881313"/>
        </p:xfrm>
        <a:graphic>
          <a:graphicData uri="http://schemas.openxmlformats.org/presentationml/2006/ole">
            <p:oleObj spid="_x0000_s3074" name="Worksheet" r:id="rId3" imgW="8553450" imgH="2895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29600" cy="158814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28760"/>
                <a:gridCol w="2500330"/>
                <a:gridCol w="2243110"/>
                <a:gridCol w="2057400"/>
              </a:tblGrid>
              <a:tr h="1217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Консолидированный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Сернурского муниципального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поселений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37,2 %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34,9 %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55,3 %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14282" y="142852"/>
            <a:ext cx="8643998" cy="1505545"/>
          </a:xfrm>
          <a:prstGeom prst="snip2Same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Удельный вес налоговых и неналоговых доходов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общем объеме доходов бюджета муниципального образования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2016  году</a:t>
            </a:r>
            <a:endParaRPr lang="ru-RU" sz="21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gradFill flip="none" rotWithShape="1">
            <a:gsLst>
              <a:gs pos="0">
                <a:srgbClr val="32EE7A">
                  <a:tint val="66000"/>
                  <a:satMod val="160000"/>
                </a:srgbClr>
              </a:gs>
              <a:gs pos="50000">
                <a:srgbClr val="32EE7A">
                  <a:tint val="44500"/>
                  <a:satMod val="160000"/>
                </a:srgbClr>
              </a:gs>
              <a:gs pos="100000">
                <a:srgbClr val="32EE7A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100" b="1" i="1" dirty="0" smtClean="0"/>
              <a:t>Изменение доходной базы консолидированного бюджета муниципального образования «Сернурский муниципальный район» в 2016 году в связи с изменением законодательства Российской Федерации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1111087"/>
          <a:ext cx="8358244" cy="58474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01996"/>
                <a:gridCol w="2867346"/>
                <a:gridCol w="1451094"/>
                <a:gridCol w="1442777"/>
                <a:gridCol w="995031"/>
              </a:tblGrid>
              <a:tr h="86394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Доходные источники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/>
                        <a:t>Изменения налогового и бюджетного законодательства Российской Федерации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Консолидированный</a:t>
                      </a:r>
                      <a:r>
                        <a:rPr lang="ru-RU" sz="1300" baseline="0" dirty="0" smtClean="0"/>
                        <a:t> бюджет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Бюджет Сернурского муниципального</a:t>
                      </a:r>
                      <a:r>
                        <a:rPr lang="ru-RU" sz="1300" baseline="0" dirty="0" smtClean="0"/>
                        <a:t> района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Бюджеты поселений</a:t>
                      </a:r>
                      <a:endParaRPr lang="ru-RU" sz="1300" dirty="0"/>
                    </a:p>
                  </a:txBody>
                  <a:tcPr/>
                </a:tc>
              </a:tr>
              <a:tr h="31901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Акцизы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/>
                        <a:t>Уменьшение норматива зачисления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-4,5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1226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/>
                        <a:t>Возмещение налоговых вычетов по операциям с прямогонным бензином с применением повышенного коэффициента, уменьшение ставки акциза на прямогонный бензин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-67,6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-67,6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07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Патентная система налогообложения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Расширение перечня видов деятельности, в отношении которых может применяться патентная система налогообложения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+48,0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+48,0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0300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ставки в размере 0% ,для впервые зарегистрированных налогоплательщиков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-56,0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-56,0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5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порядка уплаты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-495,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-495,</a:t>
                      </a:r>
                      <a:r>
                        <a:rPr lang="ru-RU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/>
                    </a:p>
                  </a:txBody>
                  <a:tcPr/>
                </a:tc>
              </a:tr>
              <a:tr h="377863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Передача платы с федерального уровня по нормативу 15%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+25,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+25,0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dirty="0" smtClean="0"/>
                    </a:p>
                  </a:txBody>
                  <a:tcPr/>
                </a:tc>
              </a:tr>
              <a:tr h="39862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-550,1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-550,1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6572296" cy="471491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985209"/>
                <a:gridCol w="1587087"/>
              </a:tblGrid>
              <a:tr h="39210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2016 год</a:t>
                      </a:r>
                      <a:endParaRPr lang="ru-RU" sz="1700" dirty="0"/>
                    </a:p>
                  </a:txBody>
                  <a:tcPr/>
                </a:tc>
              </a:tr>
              <a:tr h="3569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106346,6</a:t>
                      </a:r>
                      <a:endParaRPr lang="ru-RU" sz="1300" dirty="0"/>
                    </a:p>
                  </a:txBody>
                  <a:tcPr/>
                </a:tc>
              </a:tr>
              <a:tr h="7160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4382,0</a:t>
                      </a:r>
                      <a:endParaRPr lang="ru-RU" sz="1300" dirty="0"/>
                    </a:p>
                  </a:txBody>
                  <a:tcPr/>
                </a:tc>
              </a:tr>
              <a:tr h="3416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6700,0</a:t>
                      </a:r>
                      <a:endParaRPr lang="ru-RU" sz="1300" dirty="0"/>
                    </a:p>
                  </a:txBody>
                  <a:tcPr/>
                </a:tc>
              </a:tr>
              <a:tr h="3775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418,0</a:t>
                      </a:r>
                      <a:endParaRPr lang="ru-RU" sz="1300" dirty="0"/>
                    </a:p>
                  </a:txBody>
                  <a:tcPr/>
                </a:tc>
              </a:tr>
              <a:tr h="323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213,0</a:t>
                      </a:r>
                      <a:endParaRPr lang="ru-RU" sz="1300" dirty="0"/>
                    </a:p>
                  </a:txBody>
                  <a:tcPr/>
                </a:tc>
              </a:tr>
              <a:tr h="323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</a:t>
                      </a:r>
                      <a:r>
                        <a:rPr lang="ru-RU" sz="1200" baseline="0" dirty="0" smtClean="0"/>
                        <a:t>  на имущество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747,0</a:t>
                      </a:r>
                      <a:endParaRPr lang="ru-RU" sz="1300" dirty="0"/>
                    </a:p>
                  </a:txBody>
                  <a:tcPr/>
                </a:tc>
              </a:tr>
              <a:tr h="323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</a:t>
                      </a:r>
                      <a:r>
                        <a:rPr lang="ru-RU" sz="1200" baseline="0" dirty="0" smtClean="0"/>
                        <a:t>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5814,0</a:t>
                      </a:r>
                      <a:endParaRPr lang="ru-RU" sz="1300" dirty="0"/>
                    </a:p>
                  </a:txBody>
                  <a:tcPr/>
                </a:tc>
              </a:tr>
              <a:tr h="323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1636,0</a:t>
                      </a:r>
                      <a:endParaRPr lang="ru-RU" sz="1300" dirty="0"/>
                    </a:p>
                  </a:txBody>
                  <a:tcPr/>
                </a:tc>
              </a:tr>
              <a:tr h="338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2867,0</a:t>
                      </a:r>
                      <a:endParaRPr lang="ru-RU" sz="1300" dirty="0"/>
                    </a:p>
                  </a:txBody>
                  <a:tcPr/>
                </a:tc>
              </a:tr>
              <a:tr h="511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91,0</a:t>
                      </a:r>
                      <a:endParaRPr lang="ru-RU" sz="1300" dirty="0"/>
                    </a:p>
                  </a:txBody>
                  <a:tcPr/>
                </a:tc>
              </a:tr>
              <a:tr h="3846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1500,0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консолидированного   бюджета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2016 год 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консолидированного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муниципального образования «Сернурский муниципальный район» в 2016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02" y="1470330"/>
          <a:ext cx="5223145" cy="39401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67534"/>
                <a:gridCol w="1855611"/>
              </a:tblGrid>
              <a:tr h="359041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2016 год</a:t>
                      </a:r>
                      <a:endParaRPr lang="ru-RU" sz="17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92826,6</a:t>
                      </a:r>
                      <a:endParaRPr lang="ru-RU" sz="1300" dirty="0"/>
                    </a:p>
                  </a:txBody>
                  <a:tcPr/>
                </a:tc>
              </a:tr>
              <a:tr h="6197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4382,0</a:t>
                      </a:r>
                      <a:endParaRPr lang="ru-RU" sz="13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6700,0</a:t>
                      </a:r>
                      <a:endParaRPr lang="ru-RU" sz="13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209,0</a:t>
                      </a:r>
                      <a:endParaRPr lang="ru-RU" sz="13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213,0</a:t>
                      </a:r>
                      <a:endParaRPr lang="ru-RU" sz="13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1550,0</a:t>
                      </a:r>
                      <a:endParaRPr lang="ru-RU" sz="1300" dirty="0"/>
                    </a:p>
                  </a:txBody>
                  <a:tcPr/>
                </a:tc>
              </a:tr>
              <a:tr h="3541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2000,0</a:t>
                      </a:r>
                      <a:endParaRPr lang="ru-RU" sz="1300" dirty="0"/>
                    </a:p>
                  </a:txBody>
                  <a:tcPr/>
                </a:tc>
              </a:tr>
              <a:tr h="4426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91,0</a:t>
                      </a:r>
                      <a:endParaRPr lang="ru-RU" sz="1300" dirty="0"/>
                    </a:p>
                  </a:txBody>
                  <a:tcPr/>
                </a:tc>
              </a:tr>
              <a:tr h="3590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1500,0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3"/>
            <a:ext cx="8643998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бюджета  Сернурского муниципального района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на 2016 год 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 Сернурского муниципального района в 2016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26147"/>
          <a:ext cx="4691145" cy="268201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8321"/>
                <a:gridCol w="1132824"/>
              </a:tblGrid>
              <a:tr h="62319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2016 год</a:t>
                      </a:r>
                      <a:endParaRPr lang="ru-RU" sz="17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13520,0</a:t>
                      </a:r>
                      <a:endParaRPr lang="ru-RU" sz="1400" dirty="0"/>
                    </a:p>
                  </a:txBody>
                  <a:tcPr/>
                </a:tc>
              </a:tr>
              <a:tr h="345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209,0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 на имущество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747,0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</a:t>
                      </a:r>
                      <a:r>
                        <a:rPr lang="ru-RU" sz="1600" baseline="0" dirty="0" smtClean="0"/>
                        <a:t>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5814,0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867,0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бюджетов поселений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2016 год 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бюджетов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поселений муниципального образования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 «Сернурский муниципальный район» в 2016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налоговых доходов бюджета Сернурского муниципального района на 2016 год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2016 год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858180" cy="485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SzPct val="105000"/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РФ «О бюджетной политике в Российской Федерации в 2016 году»</a:t>
            </a:r>
          </a:p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Прогноз социально-экономического развития муниципального образования «Сернурский муниципальный район» на 2016-2018 годы</a:t>
            </a:r>
          </a:p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направления бюджетной политики МО «Сернурский муниципальный район» на 2016-2018 год: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полное исполнение действующих расходных обязательств, в первую очередь публичных обязательств перед гражданами;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услуг; 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закупок, в том числе путем внедрения казначейского сопровождени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прозрачности, открытости и доступа для граждан  к информации о бюджетном процессе</a:t>
            </a:r>
          </a:p>
          <a:p>
            <a:pPr marL="360000" algn="just">
              <a:buSzPct val="85000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направления налоговой политики МО «Сернурский муниципальный район» на 2016-2018 год:</a:t>
            </a:r>
          </a:p>
          <a:p>
            <a:pPr marL="360000" algn="just">
              <a:buSzPct val="85000"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857288" y="1643050"/>
          <a:ext cx="2857520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неналоговых доходов бюджета Сернурского муниципального района на 2016 год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 на совокупный доход в бюджет Сернурского муниципального района на 2016 год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Autofit/>
          </a:bodyPr>
          <a:lstStyle/>
          <a:p>
            <a:pPr lvl="0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Акцизы по подакцизным товарам (продукции), производимым на территории Российской Федерации в бюджете Сернурского муниципального района в 2014-2016 годах 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8687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082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Акцизы по подакцизным товарам (продукции), производимым на территории Российской Федерации в бюджете Сернурского муниципального района в 2016 году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000" i="1" dirty="0" smtClean="0"/>
              <a:t>Прогноз акцизов по подакцизным товарам (продукции) производимым на территории Российской Федерации в бюджет Сернурского муниципального района на 2016 год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428736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доходов от использования муниципального имущества  в бюджет Сернурского муниципального района на 2016 год </a:t>
            </a:r>
            <a:endParaRPr lang="ru-RU" sz="24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2800" b="1" i="1" dirty="0" smtClean="0"/>
              <a:t>Штрафные санкции в бюджете Сернурского муниципального района в 2016 году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40108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штрафов, санкций, возмещение ущерба  в бюджет Сернурского муниципального района на 2016 год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8687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Прогноз доходов бюджетов поселений муниципального образования </a:t>
            </a:r>
            <a:r>
              <a:rPr lang="ru-RU" sz="2000" dirty="0" smtClean="0"/>
              <a:t> </a:t>
            </a:r>
            <a:r>
              <a:rPr lang="ru-RU" sz="2000" b="1" dirty="0" smtClean="0"/>
              <a:t>«Сернурский муниципальный район»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от налогов, сборов и платежей  на 2016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4" y="1643050"/>
          <a:ext cx="8643996" cy="465393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43138"/>
                <a:gridCol w="1143008"/>
                <a:gridCol w="1115283"/>
                <a:gridCol w="1077675"/>
                <a:gridCol w="1054964"/>
                <a:gridCol w="1054964"/>
                <a:gridCol w="1054964"/>
              </a:tblGrid>
              <a:tr h="62072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сельскохо-зяйственный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Государст-венная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пошлина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исполь-зования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</a:t>
                      </a:r>
                      <a:r>
                        <a:rPr lang="ru-RU" sz="1600" dirty="0" err="1" smtClean="0"/>
                        <a:t>Сернурское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466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Верхнекугенерское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Дубниковское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070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Зашижемское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Казанское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Кукнурское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Марисолинское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Сердежское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Чендемеровское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12144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Прогноз доходов бюджета муниципального образования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«Городское поселение Сернур»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от налогов, сборов и платежей  на 2016 год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4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доходы физических лиц по бюджетам сельских поселений на 2016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2016 год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858180" cy="485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налоговой политики МО «Сернурский муниципальный район» в 2016-2018 годах: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комфортных условий для предпринимательской и инвестиционной активности, обеспечивающих налоговую конкурентоспособность муниципального образования «Сернурский муниципальный район», развитие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инфраструктуры и налогового потенциала муниципального образования «Сернурский муниципальный район» на основе установления экономически обоснованных элементов налогообложения;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бюджетов бюджетной системы муниципального образования «Сернурский муниципальный район» в условиях разграничения бюджетных полномочий между уровнями публичной власти;</a:t>
            </a: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основных инструментов привлечения доходных источников в  бюджет муниципального образования «Сернурский муниципальный район». </a:t>
            </a:r>
          </a:p>
          <a:p>
            <a:pPr marL="360000" algn="just">
              <a:buSzPct val="85000"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единого сельскохозяйственного налога по бюджетам сельских поселений </a:t>
            </a:r>
            <a:br>
              <a:rPr lang="ru-RU" sz="3000" i="1" dirty="0" smtClean="0"/>
            </a:br>
            <a:r>
              <a:rPr lang="ru-RU" sz="3000" i="1" dirty="0" smtClean="0"/>
              <a:t>на 2016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8786874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520" y="157161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имущество физических лиц по бюджетам сельских поселений на 2016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85831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земельного налога по бюджетам сельских поселений на 2016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доходов от использования муниципального имущества по бюджетам сельских поселений на 2016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i="1" dirty="0" smtClean="0"/>
              <a:t>Прогноз безвозмездных поступлений </a:t>
            </a:r>
            <a:br>
              <a:rPr lang="ru-RU" sz="2000" i="1" dirty="0" smtClean="0"/>
            </a:br>
            <a:r>
              <a:rPr lang="ru-RU" sz="2000" i="1" dirty="0" smtClean="0"/>
              <a:t>из республиканского бюджета Республики Марий Эл </a:t>
            </a:r>
            <a:br>
              <a:rPr lang="ru-RU" sz="2000" i="1" dirty="0" smtClean="0"/>
            </a:br>
            <a:r>
              <a:rPr lang="ru-RU" sz="2000" i="1" dirty="0" smtClean="0"/>
              <a:t>бюджету  Сернурского муниципального района на 2016 год</a:t>
            </a:r>
            <a:endParaRPr lang="ru-RU" sz="2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14398"/>
          <a:ext cx="900115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Межбюджетные трансферты</a:t>
            </a:r>
            <a:br>
              <a:rPr lang="ru-RU" sz="3000" i="1" dirty="0" smtClean="0"/>
            </a:br>
            <a:r>
              <a:rPr lang="ru-RU" sz="3000" i="1" dirty="0" smtClean="0"/>
              <a:t> бюджетам поселений  на 2016 год</a:t>
            </a:r>
            <a:endParaRPr lang="ru-RU" sz="3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071546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142874"/>
            <a:ext cx="8001029" cy="114298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600" i="1" dirty="0" smtClean="0"/>
              <a:t>Распределение межбюджетных трансфертов бюджетам поселений</a:t>
            </a:r>
            <a:br>
              <a:rPr lang="ru-RU" sz="2600" i="1" dirty="0" smtClean="0"/>
            </a:br>
            <a:r>
              <a:rPr lang="ru-RU" sz="2600" i="1" dirty="0" smtClean="0"/>
              <a:t> на 2016 год</a:t>
            </a:r>
            <a:endParaRPr lang="ru-RU" sz="2600" i="1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143932" cy="522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52286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1857364"/>
          <a:ext cx="892971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0100" y="6357958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Всего- 17152,0  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ДОТАЦИИ,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7953192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71435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СУБВЕНЦИИ, тыс. рублей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Всего- 926,0    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8F66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Проект бюджета МО «Сернурский муниципальный район» на 2016 год сформирован  на основе утвержденных Администрацией Сернурского муниципального района              </a:t>
            </a:r>
            <a:r>
              <a:rPr lang="ru-RU" sz="1800" b="1" i="1" dirty="0" smtClean="0">
                <a:solidFill>
                  <a:schemeClr val="tx1"/>
                </a:solidFill>
              </a:rPr>
              <a:t>6 муниципальных программ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372476" cy="492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4931DB">
                  <a:tint val="66000"/>
                  <a:satMod val="160000"/>
                </a:srgbClr>
              </a:gs>
              <a:gs pos="50000">
                <a:srgbClr val="4931DB">
                  <a:tint val="44500"/>
                  <a:satMod val="160000"/>
                </a:srgbClr>
              </a:gs>
              <a:gs pos="100000">
                <a:srgbClr val="4931DB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муниципального образования «Сернурский муниципальный район»  на 2016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 noChangeAspect="1"/>
          </p:cNvGraphicFramePr>
          <p:nvPr>
            <p:ph idx="1"/>
          </p:nvPr>
        </p:nvGraphicFramePr>
        <p:xfrm>
          <a:off x="357158" y="2071678"/>
          <a:ext cx="8472518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285720" y="0"/>
            <a:ext cx="8643998" cy="192220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Прогноз динамики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основных социально-экономических показателей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муниципального образования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  <a:r>
              <a:rPr lang="en-US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2016 году к 2015 году</a:t>
            </a:r>
            <a:endParaRPr lang="ru-RU" sz="2200" i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Расходы по разделу «Социальная сфера» 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 общем объеме расходов в 2015-2017 г.г.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/>
              <a:t>Расходные обязательства в сфере  образования </a:t>
            </a:r>
            <a:br>
              <a:rPr lang="ru-RU" sz="1600" b="1" dirty="0" smtClean="0"/>
            </a:br>
            <a:r>
              <a:rPr lang="ru-RU" sz="1600" b="1" dirty="0" smtClean="0"/>
              <a:t>определяются следующими нормативными правовыми актами: </a:t>
            </a:r>
            <a:endParaRPr lang="ru-RU" sz="1600" b="1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928693" cy="87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хема 8"/>
          <p:cNvGraphicFramePr/>
          <p:nvPr/>
        </p:nvGraphicFramePr>
        <p:xfrm>
          <a:off x="1142976" y="1500174"/>
          <a:ext cx="750099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ttp://sch10.rybadm.ru/lif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14818"/>
            <a:ext cx="3882062" cy="26431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00958" y="142873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«Образование» 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500174"/>
          <a:ext cx="7858180" cy="414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300"/>
                <a:gridCol w="2411880"/>
              </a:tblGrid>
              <a:tr h="685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Образование, всего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182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830,0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340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603,6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Общее образование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864,9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217,8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10338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143,7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14282" y="0"/>
            <a:ext cx="8715436" cy="1600438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Нормативная правовая база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формирования налоговых и неналоговых доходов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консолидированного бюджета муниципального образования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  <a:endParaRPr lang="ru-RU" sz="2200" i="1" dirty="0"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643050"/>
          <a:ext cx="611983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«Культура»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28" y="1928801"/>
          <a:ext cx="7286676" cy="435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114"/>
                <a:gridCol w="3075562"/>
              </a:tblGrid>
              <a:tr h="1428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DE3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2016 год      (проект)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DE398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, кинематография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087,1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28640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162,7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вопросы в области культуры, кинематографии</a:t>
                      </a: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924,4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39938" name="Picture 2" descr="http://ic.pics.livejournal.com/kulikova_julia/39356326/19407/19407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117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поддержку сельского хозяйства и ветеринарии 2015-2017 г.г.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048000" y="25003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Содержимое 5" descr="18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3175000" cy="22733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 бюджетов поселений  муниципального образования 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2016 г.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 бюджетов поселений  муниципального образования 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2016 г.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29586" y="178592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 бюджетов поселений 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2016г</a:t>
            </a: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8082" y="1857364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95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41" y="0"/>
            <a:ext cx="9177882" cy="6858000"/>
          </a:xfrm>
          <a:prstGeom prst="rect">
            <a:avLst/>
          </a:prstGeom>
        </p:spPr>
      </p:pic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  <a:scene3d>
              <a:camera prst="perspectiveRelaxedModerately"/>
              <a:lightRig rig="flat" dir="t"/>
            </a:scene3d>
            <a:sp3d extrusionH="57150" contourW="25400">
              <a:bevelB w="50800" h="38100" prst="riblet"/>
              <a:extrusionClr>
                <a:srgbClr val="00FF99"/>
              </a:extrusionClr>
              <a:contourClr>
                <a:srgbClr val="00B050"/>
              </a:contourClr>
            </a:sp3d>
          </a:bodyPr>
          <a:lstStyle/>
          <a:p>
            <a:pPr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rgbClr val="00B050"/>
                </a:solidFill>
              </a:rPr>
              <a:t>        </a:t>
            </a: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СПАСИБО ЗА</a:t>
            </a:r>
            <a:b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         ВНИМАНИЕ!</a:t>
            </a:r>
          </a:p>
        </p:txBody>
      </p:sp>
      <p:pic>
        <p:nvPicPr>
          <p:cNvPr id="31746" name="Picture 2" descr="http://www.vbratske.ru/i/bratsk_news/129075830282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2660" cy="685799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628" y="1571612"/>
          <a:ext cx="3643337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86808" cy="28575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69822"/>
                <a:gridCol w="2416986"/>
              </a:tblGrid>
              <a:tr h="765501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275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133 714,6</a:t>
                      </a:r>
                    </a:p>
                  </a:txBody>
                  <a:tcPr marL="9525" marR="9525" marT="9525" marB="0"/>
                </a:tc>
              </a:tr>
              <a:tr h="943768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baseline="0" dirty="0" smtClean="0"/>
                        <a:t> Марий Эл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521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8275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341 236,0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8275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236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консолидированного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2016 год 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6711" y="128586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358246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14974"/>
                <a:gridCol w="3143272"/>
              </a:tblGrid>
              <a:tr h="74168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112 471,6</a:t>
                      </a:r>
                      <a:endParaRPr lang="ru-RU" b="1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baseline="0" dirty="0" smtClean="0"/>
                        <a:t> Марий Эл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207</a:t>
                      </a:r>
                      <a:r>
                        <a:rPr lang="ru-RU" b="1" baseline="0" dirty="0" smtClean="0"/>
                        <a:t> 521</a:t>
                      </a:r>
                      <a:r>
                        <a:rPr lang="ru-RU" b="1" dirty="0" smtClean="0"/>
                        <a:t>,4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319 993,0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319 993,0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2016 год 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73" y="135729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19" y="1643050"/>
          <a:ext cx="8501123" cy="489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420"/>
                <a:gridCol w="1411547"/>
                <a:gridCol w="1676900"/>
                <a:gridCol w="1676900"/>
                <a:gridCol w="131235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налоговые и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ГП </a:t>
                      </a:r>
                      <a:r>
                        <a:rPr lang="ru-RU" dirty="0" err="1" smtClean="0"/>
                        <a:t>Сернурское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19585,0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13012,0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6573,0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19585,0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Верхнекугенерское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1587,0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813,0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1587,0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Дубниковское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1571,0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1293,0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1571,0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Зашижемское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3205,0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714,0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3205,0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Казанское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2798,0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1942,0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2798,0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Кукнурское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2299,0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1394,0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2299,0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Марисолинское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3007,0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1668,0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1528,0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3007,0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Сердежское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1731,0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1183,0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1731,0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Чендемеровское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2612,0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1743,0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925,0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2612,0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38395,0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21243,0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17152,0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38395,0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25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2016 год</a:t>
            </a:r>
            <a:endParaRPr lang="ru-RU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21442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2016 год </a:t>
            </a:r>
            <a:endParaRPr lang="ru-RU" sz="1600" i="1" kern="10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500034" y="1857364"/>
          <a:ext cx="82582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x041f__x0430__x043f__x043a__x0430_ xmlns="1c21b618-6488-4909-9489-05f383173833">2015 год</_x041f__x0430__x043f__x043a__x0430_>
    <_dlc_DocId xmlns="57504d04-691e-4fc4-8f09-4f19fdbe90f6">XXJ7TYMEEKJ2-3173-13</_dlc_DocId>
    <_dlc_DocIdUrl xmlns="57504d04-691e-4fc4-8f09-4f19fdbe90f6">
      <Url>http://spsearch.gov.mari.ru:32643/sernur/_layouts/DocIdRedir.aspx?ID=XXJ7TYMEEKJ2-3173-13</Url>
      <Description>XXJ7TYMEEKJ2-3173-13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BA443151ADE747B2A2357184BB97A1" ma:contentTypeVersion="3" ma:contentTypeDescription="Создание документа." ma:contentTypeScope="" ma:versionID="5e55784aba460e68bc8f17772c3e9064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1c21b618-6488-4909-9489-05f383173833" targetNamespace="http://schemas.microsoft.com/office/2006/metadata/properties" ma:root="true" ma:fieldsID="9a9fd4dccad6807d721fc9e76943c226" ns2:_="" ns3:_="" ns4:_="">
    <xsd:import namespace="57504d04-691e-4fc4-8f09-4f19fdbe90f6"/>
    <xsd:import namespace="6d7c22ec-c6a4-4777-88aa-bc3c76ac660e"/>
    <xsd:import namespace="1c21b618-6488-4909-9489-05f3831738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b618-6488-4909-9489-05f383173833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2020" ma:default="2021 год" ma:format="RadioButtons" ma:internalName="_x041f__x0430__x043f__x043a__x0430_">
      <xsd:simpleType>
        <xsd:restriction base="dms:Choice">
          <xsd:enumeration value="2021 год"/>
          <xsd:enumeration value="2020 год"/>
          <xsd:enumeration value="2019 год"/>
          <xsd:enumeration value="2018 год"/>
          <xsd:enumeration value="2017 год"/>
          <xsd:enumeration value="2016 год"/>
          <xsd:enumeration value="2015 год"/>
          <xsd:enumeration value="2014 год"/>
          <xsd:enumeration value="2013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E91CFC-3990-4DD5-9A8F-6D1BF2C24200}"/>
</file>

<file path=customXml/itemProps2.xml><?xml version="1.0" encoding="utf-8"?>
<ds:datastoreItem xmlns:ds="http://schemas.openxmlformats.org/officeDocument/2006/customXml" ds:itemID="{1AEDC4E1-7F6B-4AC3-A2E8-19D97168AE88}"/>
</file>

<file path=customXml/itemProps3.xml><?xml version="1.0" encoding="utf-8"?>
<ds:datastoreItem xmlns:ds="http://schemas.openxmlformats.org/officeDocument/2006/customXml" ds:itemID="{8903A824-5DFF-4DA5-99DA-64C1A62DF0D9}"/>
</file>

<file path=customXml/itemProps4.xml><?xml version="1.0" encoding="utf-8"?>
<ds:datastoreItem xmlns:ds="http://schemas.openxmlformats.org/officeDocument/2006/customXml" ds:itemID="{6A3645A2-6EB1-4C63-8D27-4C4296CD63E9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5454</TotalTime>
  <Words>2080</Words>
  <Application>Microsoft Office PowerPoint</Application>
  <PresentationFormat>Экран (4:3)</PresentationFormat>
  <Paragraphs>581</Paragraphs>
  <Slides>55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Лист Microsoft Office Excel 97-2003</vt:lpstr>
      <vt:lpstr>Слайд 1</vt:lpstr>
      <vt:lpstr>Проект бюджета  муниципального образования "Сернурский муниципальный район" на 2016 год (ст. 172 БК РФ) </vt:lpstr>
      <vt:lpstr>Проект бюджета  муниципального образования "Сернурский муниципальный район" на 2016 год (ст. 172 БК РФ) </vt:lpstr>
      <vt:lpstr>Слайд 4</vt:lpstr>
      <vt:lpstr>Слайд 5</vt:lpstr>
      <vt:lpstr>Слайд 6</vt:lpstr>
      <vt:lpstr>Слайд 7</vt:lpstr>
      <vt:lpstr>Слайд 8</vt:lpstr>
      <vt:lpstr>Слайд 9</vt:lpstr>
      <vt:lpstr>Структура доходов бюджета муниципального образования «Сернурский муниципальный район» на 2016 год</vt:lpstr>
      <vt:lpstr>Слайд 11</vt:lpstr>
      <vt:lpstr> Изменение доходной базы консолидированного бюджета муниципального образования «Сернурский муниципальный район» в 2016 году в связи с изменением законодательства Российской Федерации </vt:lpstr>
      <vt:lpstr>Слайд 13</vt:lpstr>
      <vt:lpstr>Структура налоговых и неналоговых доходов консолидированного  бюджета муниципального образования «Сернурский муниципальный район» в 2016 году</vt:lpstr>
      <vt:lpstr>   </vt:lpstr>
      <vt:lpstr>Структура налоговых и неналоговых доходов   бюджета  Сернурского муниципального района в 2016 году</vt:lpstr>
      <vt:lpstr>Слайд 17</vt:lpstr>
      <vt:lpstr>Структура налоговых и неналоговых доходов бюджетов поселений муниципального образования  «Сернурский муниципальный район» в 2016 году</vt:lpstr>
      <vt:lpstr>Прогноз налоговых доходов бюджета Сернурского муниципального района на 2016 год</vt:lpstr>
      <vt:lpstr>Прогноз неналоговых доходов бюджета Сернурского муниципального района на 2016 год</vt:lpstr>
      <vt:lpstr>Прогноз налогов на совокупный доход в бюджет Сернурского муниципального района на 2016 год</vt:lpstr>
      <vt:lpstr> Акцизы по подакцизным товарам (продукции), производимым на территории Российской Федерации в бюджете Сернурского муниципального района в 2014-2016 годах  </vt:lpstr>
      <vt:lpstr>Прогноз акцизов по подакцизным товарам (продукции) производимым на территории Российской Федерации в бюджет Сернурского муниципального района на 2016 год</vt:lpstr>
      <vt:lpstr>Прогноз доходов от использования муниципального имущества  в бюджет Сернурского муниципального района на 2016 год </vt:lpstr>
      <vt:lpstr>Штрафные санкции в бюджете Сернурского муниципального района в 2016 году</vt:lpstr>
      <vt:lpstr>Прогноз штрафов, санкций, возмещение ущерба  в бюджет Сернурского муниципального района на 2016 год</vt:lpstr>
      <vt:lpstr>  Прогноз доходов бюджетов поселений муниципального образования  «Сернурский муниципальный район» от налогов, сборов и платежей  на 2016 год </vt:lpstr>
      <vt:lpstr>Прогноз доходов бюджета муниципального образования  «Городское поселение Сернур»  от налогов, сборов и платежей  на 2016 год</vt:lpstr>
      <vt:lpstr>Прогноз налога на доходы физических лиц по бюджетам сельских поселений на 2016 год</vt:lpstr>
      <vt:lpstr>Прогноз единого сельскохозяйственного налога по бюджетам сельских поселений  на 2016 год</vt:lpstr>
      <vt:lpstr>Прогноз налога на имущество физических лиц по бюджетам сельских поселений на 2016 год</vt:lpstr>
      <vt:lpstr>Прогноз земельного налога по бюджетам сельских поселений на 2016 год</vt:lpstr>
      <vt:lpstr>Прогноз доходов от использования муниципального имущества по бюджетам сельских поселений на 2016 год</vt:lpstr>
      <vt:lpstr>Прогноз безвозмездных поступлений  из республиканского бюджета Республики Марий Эл  бюджету  Сернурского муниципального района на 2016 год</vt:lpstr>
      <vt:lpstr>Межбюджетные трансферты  бюджетам поселений  на 2016 год</vt:lpstr>
      <vt:lpstr>Распределение межбюджетных трансфертов бюджетам поселений  на 2016 год</vt:lpstr>
      <vt:lpstr>Слайд 37</vt:lpstr>
      <vt:lpstr>Проект бюджета МО «Сернурский муниципальный район» на 2016 год сформирован  на основе утвержденных Администрацией Сернурского муниципального района              6 муниципальных программ</vt:lpstr>
      <vt:lpstr>Программная структура расходов бюджета муниципального образования «Сернурский муниципальный район»  на 2016 год 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 Расходы по разделу «Социальная сфера»  в общем объеме расходов в 2015-2017 г.г. </vt:lpstr>
      <vt:lpstr>Расходные обязательства в сфере  образования  определяются следующими нормативными правовыми актами: </vt:lpstr>
      <vt:lpstr>Ассигнования по отрасли «Образование» характеризуются следующими показателями: </vt:lpstr>
      <vt:lpstr>Ассигнования по отрасли «Культура»  характеризуются следующими показателями: </vt:lpstr>
      <vt:lpstr>Расходы на поддержку сельского хозяйства и ветеринарии 2015-2017 г.г.</vt:lpstr>
      <vt:lpstr>Проект расходов  бюджетов поселений  муниципального образования  «Сернурский муниципальный район» в 2016 г. </vt:lpstr>
      <vt:lpstr>Проект  расходов  бюджетов поселений  муниципального образования  «Сернурский муниципальный район» в 2016 г. </vt:lpstr>
      <vt:lpstr>Проект расходов  бюджетов поселений  муниципального образования  «Сернурский муниципальный район» в 2016г. </vt:lpstr>
      <vt:lpstr>        СПАСИБО ЗА          ВНИМАНИЕ!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"Сернурский муниципальный район" на 2016 год</dc:title>
  <dc:creator>veronika</dc:creator>
  <cp:lastModifiedBy>masha</cp:lastModifiedBy>
  <cp:revision>574</cp:revision>
  <dcterms:created xsi:type="dcterms:W3CDTF">2013-11-21T12:57:38Z</dcterms:created>
  <dcterms:modified xsi:type="dcterms:W3CDTF">2015-12-18T06:25:42Z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0x0101001EBA443151ADE747B2A2357184BB97A1</vt:lpwstr>
  </property>
  <property fmtid="{D5CDD505-2E9C-101B-9397-08002B2CF9AE}" pid="3" name="_dlc_DocIdItemGuid">
    <vt:lpwstr>34103fb2-fec3-421a-81cd-671b53d1b2be</vt:lpwstr>
  </property>
</Properties>
</file>